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628" r:id="rId1"/>
  </p:sldMasterIdLst>
  <p:notesMasterIdLst>
    <p:notesMasterId r:id="rId20"/>
  </p:notesMasterIdLst>
  <p:sldIdLst>
    <p:sldId id="256" r:id="rId2"/>
    <p:sldId id="265" r:id="rId3"/>
    <p:sldId id="271" r:id="rId4"/>
    <p:sldId id="272" r:id="rId5"/>
    <p:sldId id="264" r:id="rId6"/>
    <p:sldId id="257" r:id="rId7"/>
    <p:sldId id="258" r:id="rId8"/>
    <p:sldId id="273" r:id="rId9"/>
    <p:sldId id="261" r:id="rId10"/>
    <p:sldId id="259" r:id="rId11"/>
    <p:sldId id="269" r:id="rId12"/>
    <p:sldId id="260" r:id="rId13"/>
    <p:sldId id="262" r:id="rId14"/>
    <p:sldId id="270" r:id="rId15"/>
    <p:sldId id="263" r:id="rId16"/>
    <p:sldId id="266" r:id="rId17"/>
    <p:sldId id="268" r:id="rId18"/>
    <p:sldId id="267" r:id="rId19"/>
  </p:sldIdLst>
  <p:sldSz cx="9144000" cy="6858000" type="screen4x3"/>
  <p:notesSz cx="7102475" cy="938847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015" autoAdjust="0"/>
    <p:restoredTop sz="78994" autoAdjust="0"/>
  </p:normalViewPr>
  <p:slideViewPr>
    <p:cSldViewPr>
      <p:cViewPr varScale="1">
        <p:scale>
          <a:sx n="55" d="100"/>
          <a:sy n="55" d="100"/>
        </p:scale>
        <p:origin x="1530" y="42"/>
      </p:cViewPr>
      <p:guideLst>
        <p:guide orient="horz" pos="2160"/>
        <p:guide pos="2880"/>
      </p:guideLst>
    </p:cSldViewPr>
  </p:slideViewPr>
  <p:outlineViewPr>
    <p:cViewPr>
      <p:scale>
        <a:sx n="33" d="100"/>
        <a:sy n="33" d="100"/>
      </p:scale>
      <p:origin x="0" y="-10422"/>
    </p:cViewPr>
  </p:outlineViewPr>
  <p:notesTextViewPr>
    <p:cViewPr>
      <p:scale>
        <a:sx n="1" d="1"/>
        <a:sy n="1" d="1"/>
      </p:scale>
      <p:origin x="0" y="0"/>
    </p:cViewPr>
  </p:notesTextViewPr>
  <p:notesViewPr>
    <p:cSldViewPr>
      <p:cViewPr varScale="1">
        <p:scale>
          <a:sx n="53" d="100"/>
          <a:sy n="53" d="100"/>
        </p:scale>
        <p:origin x="288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8ACEB3-1134-4924-AA24-1C14D30E8E56}"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47C6BF76-E259-4FF9-BC8D-8BB9C8234EB6}">
      <dgm:prSet/>
      <dgm:spPr/>
      <dgm:t>
        <a:bodyPr/>
        <a:lstStyle/>
        <a:p>
          <a:r>
            <a:rPr lang="en-US" dirty="0"/>
            <a:t>We all live within the context of a social contract, based mainly on middle class values. Adhering to these values makes us feel that we “fit in,” that we are stakeholders.</a:t>
          </a:r>
        </a:p>
      </dgm:t>
    </dgm:pt>
    <dgm:pt modelId="{3C472F1D-9C1D-4E6F-B69D-13C5640FA06D}" type="parTrans" cxnId="{28E56D5D-8B82-4049-AB4D-6470C55D0FDF}">
      <dgm:prSet/>
      <dgm:spPr/>
      <dgm:t>
        <a:bodyPr/>
        <a:lstStyle/>
        <a:p>
          <a:endParaRPr lang="en-US"/>
        </a:p>
      </dgm:t>
    </dgm:pt>
    <dgm:pt modelId="{C6BA02AB-4C7B-4546-82AE-C93844BDE255}" type="sibTrans" cxnId="{28E56D5D-8B82-4049-AB4D-6470C55D0FDF}">
      <dgm:prSet/>
      <dgm:spPr/>
      <dgm:t>
        <a:bodyPr/>
        <a:lstStyle/>
        <a:p>
          <a:endParaRPr lang="en-US"/>
        </a:p>
      </dgm:t>
    </dgm:pt>
    <dgm:pt modelId="{5B8446FB-DB66-4FA3-BC60-5D18E23DCB11}">
      <dgm:prSet/>
      <dgm:spPr/>
      <dgm:t>
        <a:bodyPr/>
        <a:lstStyle/>
        <a:p>
          <a:r>
            <a:rPr lang="en-US" dirty="0"/>
            <a:t>They need to become skilled at the high-stakes poker game that is life.  They cannot “win” if they believe they can make up their own rules.</a:t>
          </a:r>
        </a:p>
      </dgm:t>
    </dgm:pt>
    <dgm:pt modelId="{79FE29FB-1C53-4B49-9262-DAE9A9E3895E}" type="parTrans" cxnId="{1E1B4912-E92C-420A-BC04-DF6BB013C9C4}">
      <dgm:prSet/>
      <dgm:spPr/>
      <dgm:t>
        <a:bodyPr/>
        <a:lstStyle/>
        <a:p>
          <a:endParaRPr lang="en-US"/>
        </a:p>
      </dgm:t>
    </dgm:pt>
    <dgm:pt modelId="{17160EB8-2F47-4418-ADCD-4D62B2CEC7B5}" type="sibTrans" cxnId="{1E1B4912-E92C-420A-BC04-DF6BB013C9C4}">
      <dgm:prSet/>
      <dgm:spPr/>
      <dgm:t>
        <a:bodyPr/>
        <a:lstStyle/>
        <a:p>
          <a:endParaRPr lang="en-US"/>
        </a:p>
      </dgm:t>
    </dgm:pt>
    <dgm:pt modelId="{516BC1B1-F1D9-43D7-B132-D15B9C912C63}" type="pres">
      <dgm:prSet presAssocID="{C98ACEB3-1134-4924-AA24-1C14D30E8E56}" presName="diagram" presStyleCnt="0">
        <dgm:presLayoutVars>
          <dgm:dir/>
          <dgm:resizeHandles val="exact"/>
        </dgm:presLayoutVars>
      </dgm:prSet>
      <dgm:spPr/>
    </dgm:pt>
    <dgm:pt modelId="{20CF36AE-9C24-412F-B88A-F1161EFDC867}" type="pres">
      <dgm:prSet presAssocID="{47C6BF76-E259-4FF9-BC8D-8BB9C8234EB6}" presName="node" presStyleLbl="node1" presStyleIdx="0" presStyleCnt="2" custScaleY="179423">
        <dgm:presLayoutVars>
          <dgm:bulletEnabled val="1"/>
        </dgm:presLayoutVars>
      </dgm:prSet>
      <dgm:spPr/>
    </dgm:pt>
    <dgm:pt modelId="{A903E4EA-4E34-4790-9E27-5EC6E9E8A828}" type="pres">
      <dgm:prSet presAssocID="{C6BA02AB-4C7B-4546-82AE-C93844BDE255}" presName="sibTrans" presStyleCnt="0"/>
      <dgm:spPr/>
    </dgm:pt>
    <dgm:pt modelId="{CFA48EFC-86FF-403B-AFA3-BA63238BF2DA}" type="pres">
      <dgm:prSet presAssocID="{5B8446FB-DB66-4FA3-BC60-5D18E23DCB11}" presName="node" presStyleLbl="node1" presStyleIdx="1" presStyleCnt="2" custScaleY="179423">
        <dgm:presLayoutVars>
          <dgm:bulletEnabled val="1"/>
        </dgm:presLayoutVars>
      </dgm:prSet>
      <dgm:spPr/>
    </dgm:pt>
  </dgm:ptLst>
  <dgm:cxnLst>
    <dgm:cxn modelId="{1E1B4912-E92C-420A-BC04-DF6BB013C9C4}" srcId="{C98ACEB3-1134-4924-AA24-1C14D30E8E56}" destId="{5B8446FB-DB66-4FA3-BC60-5D18E23DCB11}" srcOrd="1" destOrd="0" parTransId="{79FE29FB-1C53-4B49-9262-DAE9A9E3895E}" sibTransId="{17160EB8-2F47-4418-ADCD-4D62B2CEC7B5}"/>
    <dgm:cxn modelId="{28E56D5D-8B82-4049-AB4D-6470C55D0FDF}" srcId="{C98ACEB3-1134-4924-AA24-1C14D30E8E56}" destId="{47C6BF76-E259-4FF9-BC8D-8BB9C8234EB6}" srcOrd="0" destOrd="0" parTransId="{3C472F1D-9C1D-4E6F-B69D-13C5640FA06D}" sibTransId="{C6BA02AB-4C7B-4546-82AE-C93844BDE255}"/>
    <dgm:cxn modelId="{77DB146A-0490-4CE2-9934-72ECDB692893}" type="presOf" srcId="{47C6BF76-E259-4FF9-BC8D-8BB9C8234EB6}" destId="{20CF36AE-9C24-412F-B88A-F1161EFDC867}" srcOrd="0" destOrd="0" presId="urn:microsoft.com/office/officeart/2005/8/layout/default"/>
    <dgm:cxn modelId="{B28802EC-58C4-418A-BD9D-54D74639AA5D}" type="presOf" srcId="{C98ACEB3-1134-4924-AA24-1C14D30E8E56}" destId="{516BC1B1-F1D9-43D7-B132-D15B9C912C63}" srcOrd="0" destOrd="0" presId="urn:microsoft.com/office/officeart/2005/8/layout/default"/>
    <dgm:cxn modelId="{42F844F8-CDE1-4F9B-8CAA-B94CBA164BC0}" type="presOf" srcId="{5B8446FB-DB66-4FA3-BC60-5D18E23DCB11}" destId="{CFA48EFC-86FF-403B-AFA3-BA63238BF2DA}" srcOrd="0" destOrd="0" presId="urn:microsoft.com/office/officeart/2005/8/layout/default"/>
    <dgm:cxn modelId="{81BD5012-2ACA-464E-8446-1BE13CBAFEBF}" type="presParOf" srcId="{516BC1B1-F1D9-43D7-B132-D15B9C912C63}" destId="{20CF36AE-9C24-412F-B88A-F1161EFDC867}" srcOrd="0" destOrd="0" presId="urn:microsoft.com/office/officeart/2005/8/layout/default"/>
    <dgm:cxn modelId="{294D65F1-2FA9-4247-B492-479B34B5ED33}" type="presParOf" srcId="{516BC1B1-F1D9-43D7-B132-D15B9C912C63}" destId="{A903E4EA-4E34-4790-9E27-5EC6E9E8A828}" srcOrd="1" destOrd="0" presId="urn:microsoft.com/office/officeart/2005/8/layout/default"/>
    <dgm:cxn modelId="{A751BD27-AFD6-409B-8396-774021F060DC}" type="presParOf" srcId="{516BC1B1-F1D9-43D7-B132-D15B9C912C63}" destId="{CFA48EFC-86FF-403B-AFA3-BA63238BF2DA}" srcOrd="2" destOrd="0" presId="urn:microsoft.com/office/officeart/2005/8/layout/defaul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0CF36AE-9C24-412F-B88A-F1161EFDC867}">
      <dsp:nvSpPr>
        <dsp:cNvPr id="0" name=""/>
        <dsp:cNvSpPr/>
      </dsp:nvSpPr>
      <dsp:spPr>
        <a:xfrm>
          <a:off x="871" y="228598"/>
          <a:ext cx="3397559" cy="365760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We all live within the context of a social contract, based mainly on middle class values. Adhering to these values makes us feel that we “fit in,” that we are stakeholders.</a:t>
          </a:r>
        </a:p>
      </dsp:txBody>
      <dsp:txXfrm>
        <a:off x="871" y="228598"/>
        <a:ext cx="3397559" cy="3657602"/>
      </dsp:txXfrm>
    </dsp:sp>
    <dsp:sp modelId="{CFA48EFC-86FF-403B-AFA3-BA63238BF2DA}">
      <dsp:nvSpPr>
        <dsp:cNvPr id="0" name=""/>
        <dsp:cNvSpPr/>
      </dsp:nvSpPr>
      <dsp:spPr>
        <a:xfrm>
          <a:off x="3738186" y="228598"/>
          <a:ext cx="3397559" cy="365760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ctr" anchorCtr="0">
          <a:noAutofit/>
        </a:bodyPr>
        <a:lstStyle/>
        <a:p>
          <a:pPr marL="0" lvl="0" indent="0" algn="ctr" defTabSz="1155700">
            <a:lnSpc>
              <a:spcPct val="90000"/>
            </a:lnSpc>
            <a:spcBef>
              <a:spcPct val="0"/>
            </a:spcBef>
            <a:spcAft>
              <a:spcPct val="35000"/>
            </a:spcAft>
            <a:buNone/>
          </a:pPr>
          <a:r>
            <a:rPr lang="en-US" sz="2600" kern="1200" dirty="0"/>
            <a:t>They need to become skilled at the high-stakes poker game that is life.  They cannot “win” if they believe they can make up their own rules.</a:t>
          </a:r>
        </a:p>
      </dsp:txBody>
      <dsp:txXfrm>
        <a:off x="3738186" y="228598"/>
        <a:ext cx="3397559" cy="365760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69424"/>
          </a:xfrm>
          <a:prstGeom prst="rect">
            <a:avLst/>
          </a:prstGeom>
        </p:spPr>
        <p:txBody>
          <a:bodyPr vert="horz" lIns="94229" tIns="47114" rIns="94229" bIns="47114" rtlCol="0"/>
          <a:lstStyle>
            <a:lvl1pPr algn="l">
              <a:defRPr sz="1200"/>
            </a:lvl1pPr>
          </a:lstStyle>
          <a:p>
            <a:endParaRPr lang="en-US"/>
          </a:p>
        </p:txBody>
      </p:sp>
      <p:sp>
        <p:nvSpPr>
          <p:cNvPr id="3" name="Date Placeholder 2"/>
          <p:cNvSpPr>
            <a:spLocks noGrp="1"/>
          </p:cNvSpPr>
          <p:nvPr>
            <p:ph type="dt" idx="1"/>
          </p:nvPr>
        </p:nvSpPr>
        <p:spPr>
          <a:xfrm>
            <a:off x="4023092" y="0"/>
            <a:ext cx="3077739" cy="469424"/>
          </a:xfrm>
          <a:prstGeom prst="rect">
            <a:avLst/>
          </a:prstGeom>
        </p:spPr>
        <p:txBody>
          <a:bodyPr vert="horz" lIns="94229" tIns="47114" rIns="94229" bIns="47114" rtlCol="0"/>
          <a:lstStyle>
            <a:lvl1pPr algn="r">
              <a:defRPr sz="1200"/>
            </a:lvl1pPr>
          </a:lstStyle>
          <a:p>
            <a:fld id="{64F89BF8-77D1-484E-9308-704E5707FABE}" type="datetimeFigureOut">
              <a:rPr lang="en-US" smtClean="0"/>
              <a:t>7/27/2022</a:t>
            </a:fld>
            <a:endParaRPr lang="en-US"/>
          </a:p>
        </p:txBody>
      </p:sp>
      <p:sp>
        <p:nvSpPr>
          <p:cNvPr id="4" name="Slide Image Placeholder 3"/>
          <p:cNvSpPr>
            <a:spLocks noGrp="1" noRot="1" noChangeAspect="1"/>
          </p:cNvSpPr>
          <p:nvPr>
            <p:ph type="sldImg" idx="2"/>
          </p:nvPr>
        </p:nvSpPr>
        <p:spPr>
          <a:xfrm>
            <a:off x="1204913" y="704850"/>
            <a:ext cx="4692650" cy="3519488"/>
          </a:xfrm>
          <a:prstGeom prst="rect">
            <a:avLst/>
          </a:prstGeom>
          <a:noFill/>
          <a:ln w="12700">
            <a:solidFill>
              <a:prstClr val="black"/>
            </a:solidFill>
          </a:ln>
        </p:spPr>
        <p:txBody>
          <a:bodyPr vert="horz" lIns="94229" tIns="47114" rIns="94229" bIns="47114" rtlCol="0" anchor="ctr"/>
          <a:lstStyle/>
          <a:p>
            <a:endParaRPr lang="en-US"/>
          </a:p>
        </p:txBody>
      </p:sp>
      <p:sp>
        <p:nvSpPr>
          <p:cNvPr id="5" name="Notes Placeholder 4"/>
          <p:cNvSpPr>
            <a:spLocks noGrp="1"/>
          </p:cNvSpPr>
          <p:nvPr>
            <p:ph type="body" sz="quarter" idx="3"/>
          </p:nvPr>
        </p:nvSpPr>
        <p:spPr>
          <a:xfrm>
            <a:off x="710248" y="4459526"/>
            <a:ext cx="5681980" cy="4224814"/>
          </a:xfrm>
          <a:prstGeom prst="rect">
            <a:avLst/>
          </a:prstGeom>
        </p:spPr>
        <p:txBody>
          <a:bodyPr vert="horz" lIns="94229" tIns="47114" rIns="94229" bIns="47114"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917422"/>
            <a:ext cx="3077739" cy="469424"/>
          </a:xfrm>
          <a:prstGeom prst="rect">
            <a:avLst/>
          </a:prstGeom>
        </p:spPr>
        <p:txBody>
          <a:bodyPr vert="horz" lIns="94229" tIns="47114" rIns="94229" bIns="47114"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917422"/>
            <a:ext cx="3077739" cy="469424"/>
          </a:xfrm>
          <a:prstGeom prst="rect">
            <a:avLst/>
          </a:prstGeom>
        </p:spPr>
        <p:txBody>
          <a:bodyPr vert="horz" lIns="94229" tIns="47114" rIns="94229" bIns="47114" rtlCol="0" anchor="b"/>
          <a:lstStyle>
            <a:lvl1pPr algn="r">
              <a:defRPr sz="1200"/>
            </a:lvl1pPr>
          </a:lstStyle>
          <a:p>
            <a:fld id="{ABF57DFE-1B0B-4BCE-9396-1C7500AE0674}" type="slidenum">
              <a:rPr lang="en-US" smtClean="0"/>
              <a:t>‹#›</a:t>
            </a:fld>
            <a:endParaRPr lang="en-US"/>
          </a:p>
        </p:txBody>
      </p:sp>
    </p:spTree>
    <p:extLst>
      <p:ext uri="{BB962C8B-B14F-4D97-AF65-F5344CB8AC3E}">
        <p14:creationId xmlns:p14="http://schemas.microsoft.com/office/powerpoint/2010/main" val="23010962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F57DFE-1B0B-4BCE-9396-1C7500AE0674}" type="slidenum">
              <a:rPr lang="en-US" smtClean="0"/>
              <a:t>1</a:t>
            </a:fld>
            <a:endParaRPr lang="en-US"/>
          </a:p>
        </p:txBody>
      </p:sp>
    </p:spTree>
    <p:extLst>
      <p:ext uri="{BB962C8B-B14F-4D97-AF65-F5344CB8AC3E}">
        <p14:creationId xmlns:p14="http://schemas.microsoft.com/office/powerpoint/2010/main" val="25968895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Give two examples of behavior that could be considered manipulative, one negative and one positive.</a:t>
            </a:r>
          </a:p>
        </p:txBody>
      </p:sp>
      <p:sp>
        <p:nvSpPr>
          <p:cNvPr id="4" name="Slide Number Placeholder 3"/>
          <p:cNvSpPr>
            <a:spLocks noGrp="1"/>
          </p:cNvSpPr>
          <p:nvPr>
            <p:ph type="sldNum" sz="quarter" idx="5"/>
          </p:nvPr>
        </p:nvSpPr>
        <p:spPr/>
        <p:txBody>
          <a:bodyPr/>
          <a:lstStyle/>
          <a:p>
            <a:fld id="{ABF57DFE-1B0B-4BCE-9396-1C7500AE0674}" type="slidenum">
              <a:rPr lang="en-US" smtClean="0"/>
              <a:t>10</a:t>
            </a:fld>
            <a:endParaRPr lang="en-US"/>
          </a:p>
        </p:txBody>
      </p:sp>
    </p:spTree>
    <p:extLst>
      <p:ext uri="{BB962C8B-B14F-4D97-AF65-F5344CB8AC3E}">
        <p14:creationId xmlns:p14="http://schemas.microsoft.com/office/powerpoint/2010/main" val="230798058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F57DFE-1B0B-4BCE-9396-1C7500AE0674}" type="slidenum">
              <a:rPr lang="en-US" smtClean="0"/>
              <a:t>11</a:t>
            </a:fld>
            <a:endParaRPr lang="en-US"/>
          </a:p>
        </p:txBody>
      </p:sp>
    </p:spTree>
    <p:extLst>
      <p:ext uri="{BB962C8B-B14F-4D97-AF65-F5344CB8AC3E}">
        <p14:creationId xmlns:p14="http://schemas.microsoft.com/office/powerpoint/2010/main" val="29631501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makes you feel competent? Incompetent? Unworthy?  Purposeful activity is essential to success.</a:t>
            </a:r>
          </a:p>
        </p:txBody>
      </p:sp>
      <p:sp>
        <p:nvSpPr>
          <p:cNvPr id="4" name="Slide Number Placeholder 3"/>
          <p:cNvSpPr>
            <a:spLocks noGrp="1"/>
          </p:cNvSpPr>
          <p:nvPr>
            <p:ph type="sldNum" sz="quarter" idx="5"/>
          </p:nvPr>
        </p:nvSpPr>
        <p:spPr/>
        <p:txBody>
          <a:bodyPr/>
          <a:lstStyle/>
          <a:p>
            <a:fld id="{ABF57DFE-1B0B-4BCE-9396-1C7500AE0674}" type="slidenum">
              <a:rPr lang="en-US" smtClean="0"/>
              <a:t>12</a:t>
            </a:fld>
            <a:endParaRPr lang="en-US"/>
          </a:p>
        </p:txBody>
      </p:sp>
    </p:spTree>
    <p:extLst>
      <p:ext uri="{BB962C8B-B14F-4D97-AF65-F5344CB8AC3E}">
        <p14:creationId xmlns:p14="http://schemas.microsoft.com/office/powerpoint/2010/main" val="209514965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is a sanction?  What is your experience growing up with being punished or rewarded?  What do you feel worked best?  If your mother offered you $20 to do the dishes, or smack in the face, what would be more likely to motivate you?</a:t>
            </a:r>
          </a:p>
        </p:txBody>
      </p:sp>
      <p:sp>
        <p:nvSpPr>
          <p:cNvPr id="4" name="Slide Number Placeholder 3"/>
          <p:cNvSpPr>
            <a:spLocks noGrp="1"/>
          </p:cNvSpPr>
          <p:nvPr>
            <p:ph type="sldNum" sz="quarter" idx="10"/>
          </p:nvPr>
        </p:nvSpPr>
        <p:spPr/>
        <p:txBody>
          <a:bodyPr/>
          <a:lstStyle/>
          <a:p>
            <a:fld id="{ABF57DFE-1B0B-4BCE-9396-1C7500AE0674}" type="slidenum">
              <a:rPr lang="en-US" smtClean="0"/>
              <a:t>13</a:t>
            </a:fld>
            <a:endParaRPr lang="en-US"/>
          </a:p>
        </p:txBody>
      </p:sp>
    </p:spTree>
    <p:extLst>
      <p:ext uri="{BB962C8B-B14F-4D97-AF65-F5344CB8AC3E}">
        <p14:creationId xmlns:p14="http://schemas.microsoft.com/office/powerpoint/2010/main" val="24159775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42289"/>
            <a:r>
              <a:rPr lang="en-US" dirty="0"/>
              <a:t>It can be very tempting to become friends with some of your clients.  You may find you enjoy some of the same activities or even have friends in common.  But while the person is receiving services, it is unethical to breach the professional relationship.  </a:t>
            </a:r>
          </a:p>
          <a:p>
            <a:r>
              <a:rPr lang="en-US" dirty="0"/>
              <a:t>This is not because they are not good enough to be friends with, or because they are dangerous is some way.  What problems could arise from having a personal relationship with a client?</a:t>
            </a:r>
          </a:p>
        </p:txBody>
      </p:sp>
      <p:sp>
        <p:nvSpPr>
          <p:cNvPr id="4" name="Slide Number Placeholder 3"/>
          <p:cNvSpPr>
            <a:spLocks noGrp="1"/>
          </p:cNvSpPr>
          <p:nvPr>
            <p:ph type="sldNum" sz="quarter" idx="5"/>
          </p:nvPr>
        </p:nvSpPr>
        <p:spPr/>
        <p:txBody>
          <a:bodyPr/>
          <a:lstStyle/>
          <a:p>
            <a:fld id="{ABF57DFE-1B0B-4BCE-9396-1C7500AE0674}" type="slidenum">
              <a:rPr lang="en-US" smtClean="0"/>
              <a:t>14</a:t>
            </a:fld>
            <a:endParaRPr lang="en-US"/>
          </a:p>
        </p:txBody>
      </p:sp>
    </p:spTree>
    <p:extLst>
      <p:ext uri="{BB962C8B-B14F-4D97-AF65-F5344CB8AC3E}">
        <p14:creationId xmlns:p14="http://schemas.microsoft.com/office/powerpoint/2010/main" val="35024398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F57DFE-1B0B-4BCE-9396-1C7500AE0674}" type="slidenum">
              <a:rPr lang="en-US" smtClean="0"/>
              <a:t>15</a:t>
            </a:fld>
            <a:endParaRPr lang="en-US"/>
          </a:p>
        </p:txBody>
      </p:sp>
    </p:spTree>
    <p:extLst>
      <p:ext uri="{BB962C8B-B14F-4D97-AF65-F5344CB8AC3E}">
        <p14:creationId xmlns:p14="http://schemas.microsoft.com/office/powerpoint/2010/main" val="367157516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Tick tock.  Every day that goes by without your client getting necessary resources is helping to guarantee</a:t>
            </a:r>
            <a:r>
              <a:rPr lang="en-US" baseline="0" dirty="0"/>
              <a:t> they’ll be going back.  When you need to reach out to other agencies or resources, be sure to keep a friendly, positive attitude, even when the other person isn’t being very helpful.</a:t>
            </a:r>
          </a:p>
          <a:p>
            <a:r>
              <a:rPr lang="en-US" baseline="0" dirty="0"/>
              <a:t>Make a list of two places you could get emergency housing, two places where you could get emergency food, two places where you could get clothing.</a:t>
            </a:r>
            <a:endParaRPr lang="en-US" dirty="0"/>
          </a:p>
        </p:txBody>
      </p:sp>
      <p:sp>
        <p:nvSpPr>
          <p:cNvPr id="4" name="Slide Number Placeholder 3"/>
          <p:cNvSpPr>
            <a:spLocks noGrp="1"/>
          </p:cNvSpPr>
          <p:nvPr>
            <p:ph type="sldNum" sz="quarter" idx="10"/>
          </p:nvPr>
        </p:nvSpPr>
        <p:spPr/>
        <p:txBody>
          <a:bodyPr/>
          <a:lstStyle/>
          <a:p>
            <a:fld id="{ABF57DFE-1B0B-4BCE-9396-1C7500AE0674}" type="slidenum">
              <a:rPr lang="en-US" smtClean="0"/>
              <a:t>16</a:t>
            </a:fld>
            <a:endParaRPr lang="en-US"/>
          </a:p>
        </p:txBody>
      </p:sp>
    </p:spTree>
    <p:extLst>
      <p:ext uri="{BB962C8B-B14F-4D97-AF65-F5344CB8AC3E}">
        <p14:creationId xmlns:p14="http://schemas.microsoft.com/office/powerpoint/2010/main" val="257552605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It can be very frustrating when your client’s relationships all seem to be with people who can be a source of problems.  But at some point, you will be gone, and those people will be all they are left.</a:t>
            </a:r>
          </a:p>
        </p:txBody>
      </p:sp>
      <p:sp>
        <p:nvSpPr>
          <p:cNvPr id="4" name="Slide Number Placeholder 3"/>
          <p:cNvSpPr>
            <a:spLocks noGrp="1"/>
          </p:cNvSpPr>
          <p:nvPr>
            <p:ph type="sldNum" sz="quarter" idx="5"/>
          </p:nvPr>
        </p:nvSpPr>
        <p:spPr/>
        <p:txBody>
          <a:bodyPr/>
          <a:lstStyle/>
          <a:p>
            <a:fld id="{ABF57DFE-1B0B-4BCE-9396-1C7500AE0674}" type="slidenum">
              <a:rPr lang="en-US" smtClean="0"/>
              <a:t>17</a:t>
            </a:fld>
            <a:endParaRPr lang="en-US"/>
          </a:p>
        </p:txBody>
      </p:sp>
    </p:spTree>
    <p:extLst>
      <p:ext uri="{BB962C8B-B14F-4D97-AF65-F5344CB8AC3E}">
        <p14:creationId xmlns:p14="http://schemas.microsoft.com/office/powerpoint/2010/main" val="1183854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client whisperer.  Unless you’ve gone through prison yourself, don’t delude yourself into thinking you understand exactly what your client is going through.  Don’t be surprised when a client you felt you had a great rapport with does something unexpectedly stupid.</a:t>
            </a:r>
          </a:p>
        </p:txBody>
      </p:sp>
      <p:sp>
        <p:nvSpPr>
          <p:cNvPr id="4" name="Slide Number Placeholder 3"/>
          <p:cNvSpPr>
            <a:spLocks noGrp="1"/>
          </p:cNvSpPr>
          <p:nvPr>
            <p:ph type="sldNum" sz="quarter" idx="5"/>
          </p:nvPr>
        </p:nvSpPr>
        <p:spPr/>
        <p:txBody>
          <a:bodyPr/>
          <a:lstStyle/>
          <a:p>
            <a:fld id="{ABF57DFE-1B0B-4BCE-9396-1C7500AE0674}" type="slidenum">
              <a:rPr lang="en-US" smtClean="0"/>
              <a:t>18</a:t>
            </a:fld>
            <a:endParaRPr lang="en-US"/>
          </a:p>
        </p:txBody>
      </p:sp>
    </p:spTree>
    <p:extLst>
      <p:ext uri="{BB962C8B-B14F-4D97-AF65-F5344CB8AC3E}">
        <p14:creationId xmlns:p14="http://schemas.microsoft.com/office/powerpoint/2010/main" val="11270291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are some examples of behaviors that are part of the “social contract?”  How do people with criminal behaviors violate that contract?  Some clients will feel you are asking them to be “fake”, or, that they are going to do it “their way.”  How has their way worked for them so far?  They may think you are asking them to become an imposter.  You can reassure them that we all feel like imposters to some degree in our public life.</a:t>
            </a:r>
          </a:p>
        </p:txBody>
      </p:sp>
      <p:sp>
        <p:nvSpPr>
          <p:cNvPr id="4" name="Slide Number Placeholder 3"/>
          <p:cNvSpPr>
            <a:spLocks noGrp="1"/>
          </p:cNvSpPr>
          <p:nvPr>
            <p:ph type="sldNum" sz="quarter" idx="5"/>
          </p:nvPr>
        </p:nvSpPr>
        <p:spPr/>
        <p:txBody>
          <a:bodyPr/>
          <a:lstStyle/>
          <a:p>
            <a:fld id="{ABF57DFE-1B0B-4BCE-9396-1C7500AE0674}" type="slidenum">
              <a:rPr lang="en-US" smtClean="0"/>
              <a:t>2</a:t>
            </a:fld>
            <a:endParaRPr lang="en-US"/>
          </a:p>
        </p:txBody>
      </p:sp>
    </p:spTree>
    <p:extLst>
      <p:ext uri="{BB962C8B-B14F-4D97-AF65-F5344CB8AC3E}">
        <p14:creationId xmlns:p14="http://schemas.microsoft.com/office/powerpoint/2010/main" val="1280822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These skills do not naturally come to everyone, and while the person was incarcerated, whatever skills they had, atrophied.</a:t>
            </a:r>
          </a:p>
        </p:txBody>
      </p:sp>
      <p:sp>
        <p:nvSpPr>
          <p:cNvPr id="4" name="Slide Number Placeholder 3"/>
          <p:cNvSpPr>
            <a:spLocks noGrp="1"/>
          </p:cNvSpPr>
          <p:nvPr>
            <p:ph type="sldNum" sz="quarter" idx="5"/>
          </p:nvPr>
        </p:nvSpPr>
        <p:spPr/>
        <p:txBody>
          <a:bodyPr/>
          <a:lstStyle/>
          <a:p>
            <a:fld id="{ABF57DFE-1B0B-4BCE-9396-1C7500AE0674}" type="slidenum">
              <a:rPr lang="en-US" smtClean="0"/>
              <a:t>3</a:t>
            </a:fld>
            <a:endParaRPr lang="en-US"/>
          </a:p>
        </p:txBody>
      </p:sp>
    </p:spTree>
    <p:extLst>
      <p:ext uri="{BB962C8B-B14F-4D97-AF65-F5344CB8AC3E}">
        <p14:creationId xmlns:p14="http://schemas.microsoft.com/office/powerpoint/2010/main" val="4659480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Your client has to have a life worth losing.  That is—if you’re living in a homeless shelter, you don’t have a job, you don’t have a significant other, your kids aren’t talking to you, you’re struggling to stay off the bottle, or the pipe, or whatever…going back to prison may not sound so bad.  But if you have a job you can tolerate that’s putting money in your pocket, you have a car, you have a girlfriend, you’re taking your kids to Seabreeze next week….going back to prison means losing the life you’ve managed to build.</a:t>
            </a:r>
          </a:p>
        </p:txBody>
      </p:sp>
      <p:sp>
        <p:nvSpPr>
          <p:cNvPr id="4" name="Slide Number Placeholder 3"/>
          <p:cNvSpPr>
            <a:spLocks noGrp="1"/>
          </p:cNvSpPr>
          <p:nvPr>
            <p:ph type="sldNum" sz="quarter" idx="5"/>
          </p:nvPr>
        </p:nvSpPr>
        <p:spPr/>
        <p:txBody>
          <a:bodyPr/>
          <a:lstStyle/>
          <a:p>
            <a:fld id="{ABF57DFE-1B0B-4BCE-9396-1C7500AE0674}" type="slidenum">
              <a:rPr lang="en-US" smtClean="0"/>
              <a:t>4</a:t>
            </a:fld>
            <a:endParaRPr lang="en-US"/>
          </a:p>
        </p:txBody>
      </p:sp>
    </p:spTree>
    <p:extLst>
      <p:ext uri="{BB962C8B-B14F-4D97-AF65-F5344CB8AC3E}">
        <p14:creationId xmlns:p14="http://schemas.microsoft.com/office/powerpoint/2010/main" val="13024610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What freedoms do you enjoy that someone under supervision does not?  What is the worst thing you every did?  Did you get caught?  Do you think about it every day?  Does it define your life?</a:t>
            </a:r>
          </a:p>
        </p:txBody>
      </p:sp>
      <p:sp>
        <p:nvSpPr>
          <p:cNvPr id="4" name="Slide Number Placeholder 3"/>
          <p:cNvSpPr>
            <a:spLocks noGrp="1"/>
          </p:cNvSpPr>
          <p:nvPr>
            <p:ph type="sldNum" sz="quarter" idx="5"/>
          </p:nvPr>
        </p:nvSpPr>
        <p:spPr/>
        <p:txBody>
          <a:bodyPr/>
          <a:lstStyle/>
          <a:p>
            <a:fld id="{ABF57DFE-1B0B-4BCE-9396-1C7500AE0674}" type="slidenum">
              <a:rPr lang="en-US" smtClean="0"/>
              <a:t>5</a:t>
            </a:fld>
            <a:endParaRPr lang="en-US"/>
          </a:p>
        </p:txBody>
      </p:sp>
    </p:spTree>
    <p:extLst>
      <p:ext uri="{BB962C8B-B14F-4D97-AF65-F5344CB8AC3E}">
        <p14:creationId xmlns:p14="http://schemas.microsoft.com/office/powerpoint/2010/main" val="23009736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BF57DFE-1B0B-4BCE-9396-1C7500AE0674}" type="slidenum">
              <a:rPr lang="en-US" smtClean="0"/>
              <a:t>6</a:t>
            </a:fld>
            <a:endParaRPr lang="en-US"/>
          </a:p>
        </p:txBody>
      </p:sp>
    </p:spTree>
    <p:extLst>
      <p:ext uri="{BB962C8B-B14F-4D97-AF65-F5344CB8AC3E}">
        <p14:creationId xmlns:p14="http://schemas.microsoft.com/office/powerpoint/2010/main" val="4565532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Bessel</a:t>
            </a:r>
            <a:r>
              <a:rPr lang="en-US" baseline="0" dirty="0"/>
              <a:t> van der </a:t>
            </a:r>
            <a:r>
              <a:rPr lang="en-US" baseline="0" dirty="0" err="1"/>
              <a:t>Kolk</a:t>
            </a:r>
            <a:r>
              <a:rPr lang="en-US" baseline="0" dirty="0"/>
              <a:t>…</a:t>
            </a:r>
            <a:r>
              <a:rPr lang="en-US" dirty="0"/>
              <a:t>For example, research indicates that people who have been exposed to an extreme stressor sometimes have a smaller hippocampus (a region of the brain that plays a role in memory) than people who have not been exposed to trauma. This is significant in understanding the effects of trauma in general and the impact of PTSD, specifically since the hippocampus is the part of the brain that is thought to have an important role in developing new memories about life events.</a:t>
            </a:r>
            <a:r>
              <a:rPr lang="en-US" b="1" dirty="0"/>
              <a:t> Physical</a:t>
            </a:r>
            <a:r>
              <a:rPr lang="en-US" dirty="0"/>
              <a:t> </a:t>
            </a:r>
            <a:br>
              <a:rPr lang="en-US" dirty="0"/>
            </a:br>
            <a:r>
              <a:rPr lang="en-US" dirty="0"/>
              <a:t>• Eating disturbances (more or less than usual) </a:t>
            </a:r>
            <a:br>
              <a:rPr lang="en-US" dirty="0"/>
            </a:br>
            <a:r>
              <a:rPr lang="en-US" dirty="0"/>
              <a:t>• Sleep disturbances (more or less than usual) </a:t>
            </a:r>
            <a:br>
              <a:rPr lang="en-US" dirty="0"/>
            </a:br>
            <a:r>
              <a:rPr lang="en-US" dirty="0"/>
              <a:t>• Sexual dysfunction </a:t>
            </a:r>
            <a:br>
              <a:rPr lang="en-US" dirty="0"/>
            </a:br>
            <a:r>
              <a:rPr lang="en-US" dirty="0"/>
              <a:t>• Low energy </a:t>
            </a:r>
            <a:br>
              <a:rPr lang="en-US" dirty="0"/>
            </a:br>
            <a:r>
              <a:rPr lang="en-US" dirty="0"/>
              <a:t>• Chronic, unexplained pain</a:t>
            </a:r>
          </a:p>
          <a:p>
            <a:r>
              <a:rPr lang="en-US" b="1" dirty="0"/>
              <a:t>Emotional </a:t>
            </a:r>
            <a:br>
              <a:rPr lang="en-US" dirty="0"/>
            </a:br>
            <a:r>
              <a:rPr lang="en-US" dirty="0"/>
              <a:t>• Depression, spontaneous crying, despair and hopelessness </a:t>
            </a:r>
            <a:br>
              <a:rPr lang="en-US" dirty="0"/>
            </a:br>
            <a:r>
              <a:rPr lang="en-US" dirty="0"/>
              <a:t>• Anxiety </a:t>
            </a:r>
            <a:br>
              <a:rPr lang="en-US" dirty="0"/>
            </a:br>
            <a:r>
              <a:rPr lang="en-US" dirty="0"/>
              <a:t>• Panic attacks </a:t>
            </a:r>
            <a:br>
              <a:rPr lang="en-US" dirty="0"/>
            </a:br>
            <a:r>
              <a:rPr lang="en-US" dirty="0"/>
              <a:t>• Fearfulness </a:t>
            </a:r>
            <a:br>
              <a:rPr lang="en-US" dirty="0"/>
            </a:br>
            <a:r>
              <a:rPr lang="en-US" dirty="0"/>
              <a:t>• Compulsive and obsessive behaviors </a:t>
            </a:r>
            <a:br>
              <a:rPr lang="en-US" dirty="0"/>
            </a:br>
            <a:r>
              <a:rPr lang="en-US" dirty="0"/>
              <a:t>• Feeling out of control </a:t>
            </a:r>
            <a:br>
              <a:rPr lang="en-US" dirty="0"/>
            </a:br>
            <a:r>
              <a:rPr lang="en-US" dirty="0"/>
              <a:t>• Irritability, angry and resentment </a:t>
            </a:r>
            <a:br>
              <a:rPr lang="en-US" dirty="0"/>
            </a:br>
            <a:r>
              <a:rPr lang="en-US" dirty="0"/>
              <a:t>• Emotional numbness </a:t>
            </a:r>
            <a:br>
              <a:rPr lang="en-US" dirty="0"/>
            </a:br>
            <a:r>
              <a:rPr lang="en-US" dirty="0"/>
              <a:t>• Withdrawal from normal routine and relationships</a:t>
            </a:r>
          </a:p>
          <a:p>
            <a:r>
              <a:rPr lang="en-US" b="1" dirty="0"/>
              <a:t>Cognitive </a:t>
            </a:r>
            <a:br>
              <a:rPr lang="en-US" dirty="0"/>
            </a:br>
            <a:r>
              <a:rPr lang="en-US" dirty="0"/>
              <a:t>• Memory lapses, especially about the trauma </a:t>
            </a:r>
            <a:br>
              <a:rPr lang="en-US" dirty="0"/>
            </a:br>
            <a:r>
              <a:rPr lang="en-US" dirty="0"/>
              <a:t>• Difficulty making decisions </a:t>
            </a:r>
            <a:br>
              <a:rPr lang="en-US" dirty="0"/>
            </a:br>
            <a:r>
              <a:rPr lang="en-US" dirty="0"/>
              <a:t>• Decreased ability to concentrate </a:t>
            </a:r>
            <a:br>
              <a:rPr lang="en-US" dirty="0"/>
            </a:br>
            <a:r>
              <a:rPr lang="en-US" dirty="0"/>
              <a:t>• Feeling distracted </a:t>
            </a:r>
            <a:br>
              <a:rPr lang="en-US" dirty="0"/>
            </a:br>
            <a:r>
              <a:rPr lang="en-US" dirty="0"/>
              <a:t>• ADHD symptoms</a:t>
            </a:r>
          </a:p>
          <a:p>
            <a:r>
              <a:rPr lang="en-US" dirty="0"/>
              <a:t>The following additional symptoms of emotional trauma are commonly associated with a severe precipitating event, such as a natural disaster, exposure to war, rape, assault, violent crime, major car or airplane crashes, or child abuse. Extreme symptoms can also occur as a delayed reaction to the traumatic event.</a:t>
            </a:r>
          </a:p>
          <a:p>
            <a:r>
              <a:rPr lang="en-US" b="1" dirty="0"/>
              <a:t>Re-experiencing the Traum</a:t>
            </a:r>
            <a:r>
              <a:rPr lang="en-US" dirty="0"/>
              <a:t>a </a:t>
            </a:r>
            <a:br>
              <a:rPr lang="en-US" dirty="0"/>
            </a:br>
            <a:r>
              <a:rPr lang="en-US" dirty="0"/>
              <a:t>• intrusive thoughts </a:t>
            </a:r>
            <a:br>
              <a:rPr lang="en-US" dirty="0"/>
            </a:br>
            <a:r>
              <a:rPr lang="en-US" dirty="0"/>
              <a:t>• flashbacks or nightmares </a:t>
            </a:r>
            <a:br>
              <a:rPr lang="en-US" dirty="0"/>
            </a:br>
            <a:r>
              <a:rPr lang="en-US" dirty="0"/>
              <a:t>• sudden floods of emotions or images related to the traumatic event</a:t>
            </a:r>
          </a:p>
          <a:p>
            <a:r>
              <a:rPr lang="en-US" b="1" dirty="0"/>
              <a:t>Emotional Numbing and Avoidance</a:t>
            </a:r>
            <a:r>
              <a:rPr lang="en-US" dirty="0"/>
              <a:t> </a:t>
            </a:r>
            <a:br>
              <a:rPr lang="en-US" dirty="0"/>
            </a:br>
            <a:r>
              <a:rPr lang="en-US" dirty="0"/>
              <a:t>• amnesia </a:t>
            </a:r>
            <a:br>
              <a:rPr lang="en-US" dirty="0"/>
            </a:br>
            <a:r>
              <a:rPr lang="en-US" dirty="0"/>
              <a:t>• avoidance of situations that resemble the initial event </a:t>
            </a:r>
            <a:br>
              <a:rPr lang="en-US" dirty="0"/>
            </a:br>
            <a:r>
              <a:rPr lang="en-US" dirty="0"/>
              <a:t>• detachment </a:t>
            </a:r>
            <a:br>
              <a:rPr lang="en-US" dirty="0"/>
            </a:br>
            <a:r>
              <a:rPr lang="en-US" dirty="0"/>
              <a:t>• depression </a:t>
            </a:r>
            <a:br>
              <a:rPr lang="en-US" dirty="0"/>
            </a:br>
            <a:r>
              <a:rPr lang="en-US" dirty="0"/>
              <a:t>• guilt feelings </a:t>
            </a:r>
            <a:br>
              <a:rPr lang="en-US" dirty="0"/>
            </a:br>
            <a:r>
              <a:rPr lang="en-US" dirty="0"/>
              <a:t>• grief reactions </a:t>
            </a:r>
            <a:br>
              <a:rPr lang="en-US" dirty="0"/>
            </a:br>
            <a:r>
              <a:rPr lang="en-US" dirty="0"/>
              <a:t>• an altered sense of time Increased Arousal </a:t>
            </a:r>
            <a:br>
              <a:rPr lang="en-US" dirty="0"/>
            </a:br>
            <a:r>
              <a:rPr lang="en-US" dirty="0"/>
              <a:t>• hyper-vigilance, jumpiness, an extreme sense of being "on guard" </a:t>
            </a:r>
            <a:br>
              <a:rPr lang="en-US" dirty="0"/>
            </a:br>
            <a:r>
              <a:rPr lang="en-US" dirty="0"/>
              <a:t>• overreactions, including sudden unprovoked anger </a:t>
            </a:r>
            <a:br>
              <a:rPr lang="en-US" dirty="0"/>
            </a:br>
            <a:r>
              <a:rPr lang="en-US" dirty="0"/>
              <a:t>• general anxiety </a:t>
            </a:r>
            <a:br>
              <a:rPr lang="en-US" dirty="0"/>
            </a:br>
            <a:r>
              <a:rPr lang="en-US" dirty="0"/>
              <a:t>• insomnia </a:t>
            </a:r>
            <a:br>
              <a:rPr lang="en-US" dirty="0"/>
            </a:br>
            <a:r>
              <a:rPr lang="en-US" dirty="0"/>
              <a:t>• obsessions with death</a:t>
            </a:r>
          </a:p>
          <a:p>
            <a:r>
              <a:rPr lang="en-US" b="1" dirty="0"/>
              <a:t>What are the possible effects of emotional trauma?</a:t>
            </a:r>
            <a:endParaRPr lang="en-US" dirty="0"/>
          </a:p>
          <a:p>
            <a:r>
              <a:rPr lang="en-US" dirty="0"/>
              <a:t>Even when unrecognized, emotional trauma can create lasting difficulties in an individual's life. One way to determine whether an emotional or psychological trauma has occurred, perhaps even early in life before language or conscious awareness were in place, is to look at the kinds of recurring problems one might be experiencing. These can serve as clues to an earlier situation that caused a dysregulation in the structure or function of the brain.</a:t>
            </a:r>
          </a:p>
          <a:p>
            <a:r>
              <a:rPr lang="en-US" b="1" dirty="0"/>
              <a:t>Common personal and behavioral effects of emotional trauma:</a:t>
            </a:r>
            <a:r>
              <a:rPr lang="en-US" dirty="0"/>
              <a:t> </a:t>
            </a:r>
            <a:br>
              <a:rPr lang="en-US" dirty="0"/>
            </a:br>
            <a:r>
              <a:rPr lang="en-US" dirty="0"/>
              <a:t>• substance abuse </a:t>
            </a:r>
            <a:br>
              <a:rPr lang="en-US" dirty="0"/>
            </a:br>
            <a:r>
              <a:rPr lang="en-US" dirty="0"/>
              <a:t>• compulsive behavior patterns </a:t>
            </a:r>
            <a:br>
              <a:rPr lang="en-US" dirty="0"/>
            </a:br>
            <a:r>
              <a:rPr lang="en-US" dirty="0"/>
              <a:t>• self-destructive and impulsive behavior </a:t>
            </a:r>
            <a:br>
              <a:rPr lang="en-US" dirty="0"/>
            </a:br>
            <a:r>
              <a:rPr lang="en-US" dirty="0"/>
              <a:t>• uncontrollable reactive thoughts </a:t>
            </a:r>
            <a:br>
              <a:rPr lang="en-US" dirty="0"/>
            </a:br>
            <a:r>
              <a:rPr lang="en-US" dirty="0"/>
              <a:t>• inability to make healthy professional or lifestyle choices </a:t>
            </a:r>
            <a:br>
              <a:rPr lang="en-US" dirty="0"/>
            </a:br>
            <a:r>
              <a:rPr lang="en-US" dirty="0"/>
              <a:t>• dissociative symptoms ("splitting off" parts of the self) </a:t>
            </a:r>
            <a:br>
              <a:rPr lang="en-US" dirty="0"/>
            </a:br>
            <a:r>
              <a:rPr lang="en-US" dirty="0"/>
              <a:t>• feelings of ineffectiveness, shame, despair, hopelessness </a:t>
            </a:r>
            <a:br>
              <a:rPr lang="en-US" dirty="0"/>
            </a:br>
            <a:r>
              <a:rPr lang="en-US" dirty="0"/>
              <a:t>• feeling permanently damaged </a:t>
            </a:r>
            <a:br>
              <a:rPr lang="en-US" dirty="0"/>
            </a:br>
            <a:r>
              <a:rPr lang="en-US" dirty="0"/>
              <a:t>• a loss of previously sustained beliefs</a:t>
            </a:r>
          </a:p>
          <a:p>
            <a:r>
              <a:rPr lang="en-US" b="1" dirty="0"/>
              <a:t>Common effects of emotional trauma on interpersonal relationships: </a:t>
            </a:r>
            <a:br>
              <a:rPr lang="en-US" dirty="0"/>
            </a:br>
            <a:r>
              <a:rPr lang="en-US" dirty="0"/>
              <a:t>• inability to maintain close relationships or choose appropriate friends and mates </a:t>
            </a:r>
            <a:br>
              <a:rPr lang="en-US" dirty="0"/>
            </a:br>
            <a:r>
              <a:rPr lang="en-US" dirty="0"/>
              <a:t>• sexual problems </a:t>
            </a:r>
            <a:br>
              <a:rPr lang="en-US" dirty="0"/>
            </a:br>
            <a:r>
              <a:rPr lang="en-US" dirty="0"/>
              <a:t>• hostility </a:t>
            </a:r>
            <a:br>
              <a:rPr lang="en-US" dirty="0"/>
            </a:br>
            <a:r>
              <a:rPr lang="en-US" dirty="0"/>
              <a:t>• arguments with family members, employers or co-workers </a:t>
            </a:r>
            <a:br>
              <a:rPr lang="en-US" dirty="0"/>
            </a:br>
            <a:r>
              <a:rPr lang="en-US" dirty="0"/>
              <a:t>• social withdrawal </a:t>
            </a:r>
            <a:br>
              <a:rPr lang="en-US" dirty="0"/>
            </a:br>
            <a:r>
              <a:rPr lang="en-US" dirty="0"/>
              <a:t>• feeling constantly threatened</a:t>
            </a:r>
          </a:p>
          <a:p>
            <a:endParaRPr lang="en-US" dirty="0"/>
          </a:p>
        </p:txBody>
      </p:sp>
      <p:sp>
        <p:nvSpPr>
          <p:cNvPr id="4" name="Slide Number Placeholder 3"/>
          <p:cNvSpPr>
            <a:spLocks noGrp="1"/>
          </p:cNvSpPr>
          <p:nvPr>
            <p:ph type="sldNum" sz="quarter" idx="10"/>
          </p:nvPr>
        </p:nvSpPr>
        <p:spPr/>
        <p:txBody>
          <a:bodyPr/>
          <a:lstStyle/>
          <a:p>
            <a:fld id="{ABF57DFE-1B0B-4BCE-9396-1C7500AE0674}" type="slidenum">
              <a:rPr lang="en-US" smtClean="0"/>
              <a:t>7</a:t>
            </a:fld>
            <a:endParaRPr lang="en-US"/>
          </a:p>
        </p:txBody>
      </p:sp>
    </p:spTree>
    <p:extLst>
      <p:ext uri="{BB962C8B-B14F-4D97-AF65-F5344CB8AC3E}">
        <p14:creationId xmlns:p14="http://schemas.microsoft.com/office/powerpoint/2010/main" val="3821696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ABF57DFE-1B0B-4BCE-9396-1C7500AE0674}" type="slidenum">
              <a:rPr lang="en-US" smtClean="0"/>
              <a:t>8</a:t>
            </a:fld>
            <a:endParaRPr lang="en-US"/>
          </a:p>
        </p:txBody>
      </p:sp>
    </p:spTree>
    <p:extLst>
      <p:ext uri="{BB962C8B-B14F-4D97-AF65-F5344CB8AC3E}">
        <p14:creationId xmlns:p14="http://schemas.microsoft.com/office/powerpoint/2010/main" val="8474051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Gossip.  It can be very tempting to commiserate with other providers, parole staff, landlords etc., about your difficult client.  Don’t.</a:t>
            </a:r>
          </a:p>
        </p:txBody>
      </p:sp>
      <p:sp>
        <p:nvSpPr>
          <p:cNvPr id="4" name="Slide Number Placeholder 3"/>
          <p:cNvSpPr>
            <a:spLocks noGrp="1"/>
          </p:cNvSpPr>
          <p:nvPr>
            <p:ph type="sldNum" sz="quarter" idx="5"/>
          </p:nvPr>
        </p:nvSpPr>
        <p:spPr/>
        <p:txBody>
          <a:bodyPr/>
          <a:lstStyle/>
          <a:p>
            <a:fld id="{ABF57DFE-1B0B-4BCE-9396-1C7500AE0674}" type="slidenum">
              <a:rPr lang="en-US" smtClean="0"/>
              <a:t>9</a:t>
            </a:fld>
            <a:endParaRPr lang="en-US"/>
          </a:p>
        </p:txBody>
      </p:sp>
    </p:spTree>
    <p:extLst>
      <p:ext uri="{BB962C8B-B14F-4D97-AF65-F5344CB8AC3E}">
        <p14:creationId xmlns:p14="http://schemas.microsoft.com/office/powerpoint/2010/main" val="146933708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24578931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35706535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592244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279008577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407578163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24442623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271155662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35380544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41294354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BC15413-718F-48A4-91CB-A1355FEFB710}" type="datetimeFigureOut">
              <a:rPr lang="en-US" smtClean="0"/>
              <a:t>7/27/2022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2008556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ABC15413-718F-48A4-91CB-A1355FEFB710}"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1514017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ABC15413-718F-48A4-91CB-A1355FEFB710}" type="datetimeFigureOut">
              <a:rPr lang="en-US" smtClean="0"/>
              <a:t>7/27/2022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3548575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ABC15413-718F-48A4-91CB-A1355FEFB710}" type="datetimeFigureOut">
              <a:rPr lang="en-US" smtClean="0"/>
              <a:t>7/27/2022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79851553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BC15413-718F-48A4-91CB-A1355FEFB710}" type="datetimeFigureOut">
              <a:rPr lang="en-US" smtClean="0"/>
              <a:t>7/27/2022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131402335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ABC15413-718F-48A4-91CB-A1355FEFB710}"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210709588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BC15413-718F-48A4-91CB-A1355FEFB710}" type="datetimeFigureOut">
              <a:rPr lang="en-US" smtClean="0"/>
              <a:t>7/27/2022</a:t>
            </a:fld>
            <a:endParaRPr lang="en-US"/>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17D6512-6801-4457-BAAD-CD7275C8D1B2}" type="slidenum">
              <a:rPr lang="en-US" smtClean="0"/>
              <a:t>‹#›</a:t>
            </a:fld>
            <a:endParaRPr lang="en-US"/>
          </a:p>
        </p:txBody>
      </p:sp>
    </p:spTree>
    <p:extLst>
      <p:ext uri="{BB962C8B-B14F-4D97-AF65-F5344CB8AC3E}">
        <p14:creationId xmlns:p14="http://schemas.microsoft.com/office/powerpoint/2010/main" val="23885157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ABC15413-718F-48A4-91CB-A1355FEFB710}" type="datetimeFigureOut">
              <a:rPr lang="en-US" smtClean="0"/>
              <a:t>7/27/2022</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417D6512-6801-4457-BAAD-CD7275C8D1B2}" type="slidenum">
              <a:rPr lang="en-US" smtClean="0"/>
              <a:t>‹#›</a:t>
            </a:fld>
            <a:endParaRPr lang="en-US"/>
          </a:p>
        </p:txBody>
      </p:sp>
    </p:spTree>
    <p:extLst>
      <p:ext uri="{BB962C8B-B14F-4D97-AF65-F5344CB8AC3E}">
        <p14:creationId xmlns:p14="http://schemas.microsoft.com/office/powerpoint/2010/main" val="1017408112"/>
      </p:ext>
    </p:extLst>
  </p:cSld>
  <p:clrMap bg1="lt1" tx1="dk1" bg2="lt2" tx2="dk2" accent1="accent1" accent2="accent2" accent3="accent3" accent4="accent4" accent5="accent5" accent6="accent6" hlink="hlink" folHlink="folHlink"/>
  <p:sldLayoutIdLst>
    <p:sldLayoutId id="2147484629" r:id="rId1"/>
    <p:sldLayoutId id="2147484630" r:id="rId2"/>
    <p:sldLayoutId id="2147484631" r:id="rId3"/>
    <p:sldLayoutId id="2147484632" r:id="rId4"/>
    <p:sldLayoutId id="2147484633" r:id="rId5"/>
    <p:sldLayoutId id="2147484634" r:id="rId6"/>
    <p:sldLayoutId id="2147484635" r:id="rId7"/>
    <p:sldLayoutId id="2147484636" r:id="rId8"/>
    <p:sldLayoutId id="2147484637" r:id="rId9"/>
    <p:sldLayoutId id="2147484638" r:id="rId10"/>
    <p:sldLayoutId id="2147484639" r:id="rId11"/>
    <p:sldLayoutId id="2147484640" r:id="rId12"/>
    <p:sldLayoutId id="2147484641" r:id="rId13"/>
    <p:sldLayoutId id="2147484642" r:id="rId14"/>
    <p:sldLayoutId id="2147484643" r:id="rId15"/>
    <p:sldLayoutId id="2147484644"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ww.rawny.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371600" y="381000"/>
            <a:ext cx="6080537" cy="2447131"/>
          </a:xfrm>
        </p:spPr>
        <p:txBody>
          <a:bodyPr anchor="b">
            <a:normAutofit/>
          </a:bodyPr>
          <a:lstStyle/>
          <a:p>
            <a:pPr algn="ctr"/>
            <a:r>
              <a:rPr lang="en-US" sz="4800" dirty="0">
                <a:solidFill>
                  <a:schemeClr val="accent2">
                    <a:lumMod val="50000"/>
                  </a:schemeClr>
                </a:solidFill>
                <a:effectLst>
                  <a:outerShdw blurRad="38100" dist="38100" dir="2700000" algn="tl">
                    <a:srgbClr val="000000">
                      <a:alpha val="43137"/>
                    </a:srgbClr>
                  </a:outerShdw>
                </a:effectLst>
              </a:rPr>
              <a:t>15 Tips for Providing Successful Service to Persons in Reentry</a:t>
            </a:r>
          </a:p>
        </p:txBody>
      </p:sp>
      <p:pic>
        <p:nvPicPr>
          <p:cNvPr id="4" name="Picture 3" descr="Logo, company name&#10;&#10;Description automatically generated">
            <a:hlinkClick r:id="rId3"/>
            <a:extLst>
              <a:ext uri="{FF2B5EF4-FFF2-40B4-BE49-F238E27FC236}">
                <a16:creationId xmlns:a16="http://schemas.microsoft.com/office/drawing/2014/main" id="{1B3CFDE2-CC84-446E-98EF-6EDDC928DBC3}"/>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2112195" y="4047455"/>
            <a:ext cx="4849274" cy="2929202"/>
          </a:xfrm>
          <a:prstGeom prst="rect">
            <a:avLst/>
          </a:prstGeom>
        </p:spPr>
      </p:pic>
      <p:sp>
        <p:nvSpPr>
          <p:cNvPr id="6" name="TextBox 5">
            <a:extLst>
              <a:ext uri="{FF2B5EF4-FFF2-40B4-BE49-F238E27FC236}">
                <a16:creationId xmlns:a16="http://schemas.microsoft.com/office/drawing/2014/main" id="{B9C96689-60B5-4BEC-BD5B-01DC6A3C2521}"/>
              </a:ext>
            </a:extLst>
          </p:cNvPr>
          <p:cNvSpPr txBox="1"/>
          <p:nvPr/>
        </p:nvSpPr>
        <p:spPr>
          <a:xfrm>
            <a:off x="457200" y="6400800"/>
            <a:ext cx="2971800" cy="369332"/>
          </a:xfrm>
          <a:prstGeom prst="rect">
            <a:avLst/>
          </a:prstGeom>
          <a:solidFill>
            <a:schemeClr val="bg1"/>
          </a:solidFill>
        </p:spPr>
        <p:txBody>
          <a:bodyPr wrap="square" rtlCol="0">
            <a:spAutoFit/>
          </a:bodyPr>
          <a:lstStyle/>
          <a:p>
            <a:r>
              <a:rPr lang="en-US" dirty="0"/>
              <a:t>© Ann M. Graham 2019</a:t>
            </a:r>
          </a:p>
        </p:txBody>
      </p:sp>
      <p:sp>
        <p:nvSpPr>
          <p:cNvPr id="8" name="TextBox 7">
            <a:hlinkClick r:id="rId3"/>
            <a:extLst>
              <a:ext uri="{FF2B5EF4-FFF2-40B4-BE49-F238E27FC236}">
                <a16:creationId xmlns:a16="http://schemas.microsoft.com/office/drawing/2014/main" id="{1437B2BF-7456-4836-929F-A9C0E329AE4B}"/>
              </a:ext>
            </a:extLst>
          </p:cNvPr>
          <p:cNvSpPr txBox="1"/>
          <p:nvPr/>
        </p:nvSpPr>
        <p:spPr>
          <a:xfrm>
            <a:off x="5715002" y="6383866"/>
            <a:ext cx="2743200" cy="461665"/>
          </a:xfrm>
          <a:prstGeom prst="rect">
            <a:avLst/>
          </a:prstGeom>
          <a:noFill/>
        </p:spPr>
        <p:txBody>
          <a:bodyPr wrap="square" rtlCol="0">
            <a:spAutoFit/>
          </a:bodyPr>
          <a:lstStyle/>
          <a:p>
            <a:r>
              <a:rPr lang="en-US" sz="2400" u="sng" dirty="0">
                <a:solidFill>
                  <a:srgbClr val="0070C0"/>
                </a:solidFill>
              </a:rPr>
              <a:t>www.rawny.org</a:t>
            </a:r>
          </a:p>
        </p:txBody>
      </p:sp>
      <p:sp>
        <p:nvSpPr>
          <p:cNvPr id="3" name="TextBox 2">
            <a:extLst>
              <a:ext uri="{FF2B5EF4-FFF2-40B4-BE49-F238E27FC236}">
                <a16:creationId xmlns:a16="http://schemas.microsoft.com/office/drawing/2014/main" id="{50D1D394-BFCB-1A25-1761-D698EA322E35}"/>
              </a:ext>
            </a:extLst>
          </p:cNvPr>
          <p:cNvSpPr txBox="1"/>
          <p:nvPr/>
        </p:nvSpPr>
        <p:spPr>
          <a:xfrm>
            <a:off x="990600" y="3200400"/>
            <a:ext cx="6934200" cy="461665"/>
          </a:xfrm>
          <a:prstGeom prst="rect">
            <a:avLst/>
          </a:prstGeom>
          <a:noFill/>
        </p:spPr>
        <p:txBody>
          <a:bodyPr wrap="square" rtlCol="0">
            <a:spAutoFit/>
          </a:bodyPr>
          <a:lstStyle/>
          <a:p>
            <a:pPr algn="ctr"/>
            <a:r>
              <a:rPr lang="en-US" sz="2400" dirty="0"/>
              <a:t>Training for Case Managers – Part 1</a:t>
            </a:r>
          </a:p>
        </p:txBody>
      </p:sp>
    </p:spTree>
    <p:extLst>
      <p:ext uri="{BB962C8B-B14F-4D97-AF65-F5344CB8AC3E}">
        <p14:creationId xmlns:p14="http://schemas.microsoft.com/office/powerpoint/2010/main" val="24074639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6589199" cy="1280890"/>
          </a:xfrm>
        </p:spPr>
        <p:txBody>
          <a:bodyPr>
            <a:normAutofit/>
          </a:bodyPr>
          <a:lstStyle/>
          <a:p>
            <a:r>
              <a:rPr lang="en-US" sz="3200" dirty="0">
                <a:effectLst>
                  <a:outerShdw blurRad="38100" dist="38100" dir="2700000" algn="tl">
                    <a:srgbClr val="000000">
                      <a:alpha val="43137"/>
                    </a:srgbClr>
                  </a:outerShdw>
                </a:effectLst>
              </a:rPr>
              <a:t>7. Lose the word “Manipulative</a:t>
            </a:r>
            <a:r>
              <a:rPr lang="en-US" sz="2800" b="1" dirty="0"/>
              <a:t>”</a:t>
            </a:r>
            <a:endParaRPr lang="en-US" sz="3200" b="1" dirty="0"/>
          </a:p>
        </p:txBody>
      </p:sp>
      <p:sp>
        <p:nvSpPr>
          <p:cNvPr id="3" name="Content Placeholder 2"/>
          <p:cNvSpPr>
            <a:spLocks noGrp="1"/>
          </p:cNvSpPr>
          <p:nvPr>
            <p:ph idx="1"/>
          </p:nvPr>
        </p:nvSpPr>
        <p:spPr>
          <a:xfrm>
            <a:off x="914401" y="2133600"/>
            <a:ext cx="7620000" cy="3777622"/>
          </a:xfrm>
        </p:spPr>
        <p:txBody>
          <a:bodyPr>
            <a:normAutofit/>
          </a:bodyPr>
          <a:lstStyle/>
          <a:p>
            <a:pPr marL="0" lvl="0" indent="0">
              <a:buNone/>
            </a:pPr>
            <a:r>
              <a:rPr lang="en-US" sz="2400" dirty="0"/>
              <a:t>You may be “warned” that your client is “manipulative,” the implication is you’re being taken advantage of. </a:t>
            </a:r>
          </a:p>
          <a:p>
            <a:pPr marL="0" lvl="0" indent="0">
              <a:buNone/>
            </a:pPr>
            <a:r>
              <a:rPr lang="en-US" sz="2400" dirty="0"/>
              <a:t>We all manipulate, to a greater or lesser extent. What is sometimes referred to as manipulating behavior is simply a method we’ve learned is effective to get what we want.  For clients with few resources, it may be the only way they know to protect themselves or meet their needs.</a:t>
            </a:r>
          </a:p>
          <a:p>
            <a:endParaRPr lang="en-US" dirty="0"/>
          </a:p>
        </p:txBody>
      </p:sp>
    </p:spTree>
    <p:extLst>
      <p:ext uri="{BB962C8B-B14F-4D97-AF65-F5344CB8AC3E}">
        <p14:creationId xmlns:p14="http://schemas.microsoft.com/office/powerpoint/2010/main" val="353044808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4C6097-9231-41E1-A0FD-02C774879DA3}"/>
              </a:ext>
            </a:extLst>
          </p:cNvPr>
          <p:cNvSpPr>
            <a:spLocks noGrp="1"/>
          </p:cNvSpPr>
          <p:nvPr>
            <p:ph type="title"/>
          </p:nvPr>
        </p:nvSpPr>
        <p:spPr/>
        <p:txBody>
          <a:bodyPr>
            <a:normAutofit/>
          </a:bodyPr>
          <a:lstStyle/>
          <a:p>
            <a:r>
              <a:rPr lang="en-US" sz="3200" dirty="0">
                <a:effectLst>
                  <a:outerShdw blurRad="38100" dist="38100" dir="2700000" algn="tl">
                    <a:srgbClr val="000000">
                      <a:alpha val="43137"/>
                    </a:srgbClr>
                  </a:outerShdw>
                </a:effectLst>
              </a:rPr>
              <a:t>8. Enabling?  I hope so…</a:t>
            </a:r>
          </a:p>
        </p:txBody>
      </p:sp>
      <p:sp>
        <p:nvSpPr>
          <p:cNvPr id="3" name="Content Placeholder 2">
            <a:extLst>
              <a:ext uri="{FF2B5EF4-FFF2-40B4-BE49-F238E27FC236}">
                <a16:creationId xmlns:a16="http://schemas.microsoft.com/office/drawing/2014/main" id="{B3A4F57E-EF20-48C4-BDA7-826985F1957D}"/>
              </a:ext>
            </a:extLst>
          </p:cNvPr>
          <p:cNvSpPr>
            <a:spLocks noGrp="1"/>
          </p:cNvSpPr>
          <p:nvPr>
            <p:ph idx="1"/>
          </p:nvPr>
        </p:nvSpPr>
        <p:spPr>
          <a:xfrm>
            <a:off x="762000" y="1524000"/>
            <a:ext cx="7772401" cy="4387222"/>
          </a:xfrm>
        </p:spPr>
        <p:txBody>
          <a:bodyPr>
            <a:normAutofit/>
          </a:bodyPr>
          <a:lstStyle/>
          <a:p>
            <a:pPr marL="0" indent="0">
              <a:buNone/>
            </a:pPr>
            <a:r>
              <a:rPr lang="en-US" sz="2400" dirty="0"/>
              <a:t>A common theme among social workers is that you (the staff person) should not be working harder than the client. </a:t>
            </a:r>
          </a:p>
          <a:p>
            <a:pPr marL="0" indent="0">
              <a:buNone/>
            </a:pPr>
            <a:r>
              <a:rPr lang="en-US" sz="2400" dirty="0"/>
              <a:t>But, why not?  You are a paid professional.  The fact is that if your clients were good at doing these things, they wouldn’t be your clients--and they probably would not have gone to prison in the first place.  You are being paid to smooth the road for them.  The world is not a fair place, and </a:t>
            </a:r>
            <a:r>
              <a:rPr lang="en-US" sz="2400" i="1" dirty="0"/>
              <a:t>your</a:t>
            </a:r>
            <a:r>
              <a:rPr lang="en-US" sz="2400" dirty="0"/>
              <a:t> words (phone calls, emails) have much greater weight than your clients’ when it comes to getting something done.</a:t>
            </a:r>
          </a:p>
          <a:p>
            <a:endParaRPr lang="en-US" dirty="0"/>
          </a:p>
        </p:txBody>
      </p:sp>
    </p:spTree>
    <p:extLst>
      <p:ext uri="{BB962C8B-B14F-4D97-AF65-F5344CB8AC3E}">
        <p14:creationId xmlns:p14="http://schemas.microsoft.com/office/powerpoint/2010/main" val="19863058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28600"/>
            <a:ext cx="7198799" cy="1280890"/>
          </a:xfrm>
        </p:spPr>
        <p:txBody>
          <a:bodyPr>
            <a:normAutofit/>
          </a:bodyPr>
          <a:lstStyle/>
          <a:p>
            <a:r>
              <a:rPr lang="en-US" sz="3200" dirty="0">
                <a:effectLst>
                  <a:outerShdw blurRad="38100" dist="38100" dir="2700000" algn="tl">
                    <a:srgbClr val="000000">
                      <a:alpha val="43137"/>
                    </a:srgbClr>
                  </a:outerShdw>
                </a:effectLst>
              </a:rPr>
              <a:t>9. Be cautious of encouraging victimhood</a:t>
            </a:r>
          </a:p>
        </p:txBody>
      </p:sp>
      <p:sp>
        <p:nvSpPr>
          <p:cNvPr id="3" name="Content Placeholder 2"/>
          <p:cNvSpPr>
            <a:spLocks noGrp="1"/>
          </p:cNvSpPr>
          <p:nvPr>
            <p:ph idx="1"/>
          </p:nvPr>
        </p:nvSpPr>
        <p:spPr>
          <a:xfrm>
            <a:off x="914400" y="1676400"/>
            <a:ext cx="7696200" cy="4557490"/>
          </a:xfrm>
        </p:spPr>
        <p:txBody>
          <a:bodyPr>
            <a:noAutofit/>
          </a:bodyPr>
          <a:lstStyle/>
          <a:p>
            <a:pPr lvl="0"/>
            <a:r>
              <a:rPr lang="en-US" sz="2000" dirty="0"/>
              <a:t>Clients can get into the habit of discussing all the negative issues in their past with nearly everyone.  Letting them define themselves this way keeps them in “victim” mode and causes them to see themselves as helpless, worthless, and “less than.” </a:t>
            </a:r>
          </a:p>
          <a:p>
            <a:pPr lvl="0"/>
            <a:r>
              <a:rPr lang="en-US" sz="2000" dirty="0"/>
              <a:t>Instead, help them to see themselves as </a:t>
            </a:r>
            <a:r>
              <a:rPr lang="en-US" sz="2000" b="1" dirty="0"/>
              <a:t>capable</a:t>
            </a:r>
            <a:r>
              <a:rPr lang="en-US" sz="2000" dirty="0"/>
              <a:t> and </a:t>
            </a:r>
            <a:r>
              <a:rPr lang="en-US" sz="2000" b="1" dirty="0"/>
              <a:t>worthy</a:t>
            </a:r>
            <a:r>
              <a:rPr lang="en-US" sz="2000" dirty="0"/>
              <a:t>.  </a:t>
            </a:r>
            <a:r>
              <a:rPr lang="en-US" sz="2000" dirty="0">
                <a:solidFill>
                  <a:srgbClr val="FF0000"/>
                </a:solidFill>
              </a:rPr>
              <a:t>Look for opportunities for them to be useful and helpful to others, </a:t>
            </a:r>
            <a:r>
              <a:rPr lang="en-US" sz="2000" dirty="0"/>
              <a:t>rather than always focusing on their problems.  </a:t>
            </a:r>
          </a:p>
          <a:p>
            <a:pPr lvl="0"/>
            <a:r>
              <a:rPr lang="en-US" sz="2000" dirty="0"/>
              <a:t>You are not suggesting they deny the bad things that have happened to them, or the bad things they’ve done, but that their story is about more than that, and they should choose carefully what details they provide and to whom.</a:t>
            </a:r>
          </a:p>
        </p:txBody>
      </p:sp>
    </p:spTree>
    <p:extLst>
      <p:ext uri="{BB962C8B-B14F-4D97-AF65-F5344CB8AC3E}">
        <p14:creationId xmlns:p14="http://schemas.microsoft.com/office/powerpoint/2010/main" val="7977944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a:effectLst>
                  <a:outerShdw blurRad="38100" dist="38100" dir="2700000" algn="tl">
                    <a:srgbClr val="000000">
                      <a:alpha val="43137"/>
                    </a:srgbClr>
                  </a:outerShdw>
                </a:effectLst>
              </a:rPr>
              <a:t>10. Four Times as Many Rewards as Sanctions</a:t>
            </a:r>
          </a:p>
        </p:txBody>
      </p:sp>
      <p:sp>
        <p:nvSpPr>
          <p:cNvPr id="3" name="Content Placeholder 2"/>
          <p:cNvSpPr>
            <a:spLocks noGrp="1"/>
          </p:cNvSpPr>
          <p:nvPr>
            <p:ph idx="1"/>
          </p:nvPr>
        </p:nvSpPr>
        <p:spPr>
          <a:xfrm>
            <a:off x="1066801" y="2133600"/>
            <a:ext cx="7467600" cy="3777622"/>
          </a:xfrm>
        </p:spPr>
        <p:txBody>
          <a:bodyPr>
            <a:normAutofit lnSpcReduction="10000"/>
          </a:bodyPr>
          <a:lstStyle/>
          <a:p>
            <a:pPr lvl="0"/>
            <a:r>
              <a:rPr lang="en-US" sz="3600" dirty="0"/>
              <a:t>Positive reinforcement is a far more powerful motivation tool than punishment. </a:t>
            </a:r>
          </a:p>
          <a:p>
            <a:pPr lvl="0"/>
            <a:r>
              <a:rPr lang="en-US" sz="3600" dirty="0"/>
              <a:t>The formula of “four times as many rewards as sanctions” is proven to be effective in altering behavior.</a:t>
            </a:r>
          </a:p>
          <a:p>
            <a:endParaRPr lang="en-US" dirty="0"/>
          </a:p>
        </p:txBody>
      </p:sp>
    </p:spTree>
    <p:extLst>
      <p:ext uri="{BB962C8B-B14F-4D97-AF65-F5344CB8AC3E}">
        <p14:creationId xmlns:p14="http://schemas.microsoft.com/office/powerpoint/2010/main" val="295170918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9F79C-33EF-4BF2-A4AD-A22176CC7EF6}"/>
              </a:ext>
            </a:extLst>
          </p:cNvPr>
          <p:cNvSpPr>
            <a:spLocks noGrp="1"/>
          </p:cNvSpPr>
          <p:nvPr>
            <p:ph type="title"/>
          </p:nvPr>
        </p:nvSpPr>
        <p:spPr>
          <a:xfrm>
            <a:off x="685800" y="381000"/>
            <a:ext cx="6347713" cy="1320800"/>
          </a:xfrm>
        </p:spPr>
        <p:txBody>
          <a:bodyPr>
            <a:normAutofit/>
          </a:bodyPr>
          <a:lstStyle/>
          <a:p>
            <a:r>
              <a:rPr lang="en-US" sz="4000" dirty="0"/>
              <a:t>11. You are not their friend.</a:t>
            </a:r>
          </a:p>
        </p:txBody>
      </p:sp>
      <p:sp>
        <p:nvSpPr>
          <p:cNvPr id="3" name="Content Placeholder 2">
            <a:extLst>
              <a:ext uri="{FF2B5EF4-FFF2-40B4-BE49-F238E27FC236}">
                <a16:creationId xmlns:a16="http://schemas.microsoft.com/office/drawing/2014/main" id="{1D1AB741-8A18-4362-964C-ECE5A83E1BAD}"/>
              </a:ext>
            </a:extLst>
          </p:cNvPr>
          <p:cNvSpPr>
            <a:spLocks noGrp="1"/>
          </p:cNvSpPr>
          <p:nvPr>
            <p:ph idx="1"/>
          </p:nvPr>
        </p:nvSpPr>
        <p:spPr>
          <a:xfrm>
            <a:off x="1276007" y="1701800"/>
            <a:ext cx="6591985" cy="4862290"/>
          </a:xfrm>
        </p:spPr>
        <p:txBody>
          <a:bodyPr>
            <a:normAutofit lnSpcReduction="10000"/>
          </a:bodyPr>
          <a:lstStyle/>
          <a:p>
            <a:r>
              <a:rPr lang="en-US" sz="2800" dirty="0"/>
              <a:t>Do not accept favors from a client.</a:t>
            </a:r>
          </a:p>
          <a:p>
            <a:r>
              <a:rPr lang="en-US" sz="2800" dirty="0"/>
              <a:t>Do not accept valuable gifts from a client. *</a:t>
            </a:r>
          </a:p>
          <a:p>
            <a:r>
              <a:rPr lang="en-US" sz="2800" dirty="0"/>
              <a:t>Do not hire a client to provide a service (car repair, lawn maintenance, etc.)</a:t>
            </a:r>
          </a:p>
          <a:p>
            <a:r>
              <a:rPr lang="en-US" sz="2800" dirty="0"/>
              <a:t>Do not become friends with clients on social media.</a:t>
            </a:r>
          </a:p>
          <a:p>
            <a:r>
              <a:rPr lang="en-US" sz="2800" dirty="0"/>
              <a:t>Do not bring clients to your home.</a:t>
            </a:r>
          </a:p>
          <a:p>
            <a:endParaRPr lang="en-US" dirty="0"/>
          </a:p>
          <a:p>
            <a:pPr marL="0" indent="0">
              <a:buNone/>
            </a:pPr>
            <a:r>
              <a:rPr lang="en-US" sz="1500" dirty="0"/>
              <a:t>* Usually something with a value of more than $20.</a:t>
            </a:r>
          </a:p>
          <a:p>
            <a:endParaRPr lang="en-US" dirty="0"/>
          </a:p>
        </p:txBody>
      </p:sp>
    </p:spTree>
    <p:extLst>
      <p:ext uri="{BB962C8B-B14F-4D97-AF65-F5344CB8AC3E}">
        <p14:creationId xmlns:p14="http://schemas.microsoft.com/office/powerpoint/2010/main" val="155681395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24110"/>
            <a:ext cx="7086600" cy="1280890"/>
          </a:xfrm>
        </p:spPr>
        <p:txBody>
          <a:bodyPr>
            <a:normAutofit fontScale="90000"/>
          </a:bodyPr>
          <a:lstStyle/>
          <a:p>
            <a:r>
              <a:rPr lang="en-US" dirty="0">
                <a:effectLst>
                  <a:outerShdw blurRad="38100" dist="38100" dir="2700000" algn="tl">
                    <a:srgbClr val="000000">
                      <a:alpha val="43137"/>
                    </a:srgbClr>
                  </a:outerShdw>
                </a:effectLst>
              </a:rPr>
              <a:t>12.  You have to be a </a:t>
            </a:r>
            <a:r>
              <a:rPr lang="en-US" i="1" dirty="0">
                <a:effectLst>
                  <a:outerShdw blurRad="38100" dist="38100" dir="2700000" algn="tl">
                    <a:srgbClr val="000000">
                      <a:alpha val="43137"/>
                    </a:srgbClr>
                  </a:outerShdw>
                </a:effectLst>
              </a:rPr>
              <a:t>physical</a:t>
            </a:r>
            <a:r>
              <a:rPr lang="en-US" dirty="0">
                <a:effectLst>
                  <a:outerShdw blurRad="38100" dist="38100" dir="2700000" algn="tl">
                    <a:srgbClr val="000000">
                      <a:alpha val="43137"/>
                    </a:srgbClr>
                  </a:outerShdw>
                </a:effectLst>
              </a:rPr>
              <a:t> presence in the life of your client</a:t>
            </a:r>
            <a:r>
              <a:rPr lang="en-US" b="1" dirty="0"/>
              <a:t>. </a:t>
            </a:r>
            <a:endParaRPr lang="en-US" dirty="0"/>
          </a:p>
        </p:txBody>
      </p:sp>
      <p:sp>
        <p:nvSpPr>
          <p:cNvPr id="3" name="Content Placeholder 2"/>
          <p:cNvSpPr>
            <a:spLocks noGrp="1"/>
          </p:cNvSpPr>
          <p:nvPr>
            <p:ph idx="1"/>
          </p:nvPr>
        </p:nvSpPr>
        <p:spPr>
          <a:xfrm>
            <a:off x="1295401" y="2133600"/>
            <a:ext cx="7239000" cy="3777622"/>
          </a:xfrm>
        </p:spPr>
        <p:txBody>
          <a:bodyPr>
            <a:normAutofit/>
          </a:bodyPr>
          <a:lstStyle/>
          <a:p>
            <a:pPr lvl="0"/>
            <a:r>
              <a:rPr lang="en-US" sz="3200" dirty="0"/>
              <a:t>In the end, it’s about the relationship.  If you are nothing more than a source of referrals to other places or a voice on the phone, you aren’t “real.”  Clients need “face time” with you.</a:t>
            </a:r>
          </a:p>
          <a:p>
            <a:endParaRPr lang="en-US" dirty="0"/>
          </a:p>
        </p:txBody>
      </p:sp>
    </p:spTree>
    <p:extLst>
      <p:ext uri="{BB962C8B-B14F-4D97-AF65-F5344CB8AC3E}">
        <p14:creationId xmlns:p14="http://schemas.microsoft.com/office/powerpoint/2010/main" val="207948476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838201" y="624110"/>
            <a:ext cx="7696200" cy="1280890"/>
          </a:xfrm>
        </p:spPr>
        <p:txBody>
          <a:bodyPr>
            <a:normAutofit/>
          </a:bodyPr>
          <a:lstStyle/>
          <a:p>
            <a:r>
              <a:rPr lang="en-US" sz="3200" dirty="0">
                <a:effectLst>
                  <a:outerShdw blurRad="38100" dist="38100" dir="2700000" algn="tl">
                    <a:srgbClr val="000000">
                      <a:alpha val="43137"/>
                    </a:srgbClr>
                  </a:outerShdw>
                </a:effectLst>
              </a:rPr>
              <a:t>13.  A good case manager </a:t>
            </a:r>
            <a:r>
              <a:rPr lang="en-US" sz="3200" u="sng" dirty="0">
                <a:effectLst>
                  <a:outerShdw blurRad="38100" dist="38100" dir="2700000" algn="tl">
                    <a:srgbClr val="000000">
                      <a:alpha val="43137"/>
                    </a:srgbClr>
                  </a:outerShdw>
                </a:effectLst>
              </a:rPr>
              <a:t>makes things happen.</a:t>
            </a:r>
          </a:p>
        </p:txBody>
      </p:sp>
      <p:sp>
        <p:nvSpPr>
          <p:cNvPr id="2" name="Content Placeholder 1"/>
          <p:cNvSpPr>
            <a:spLocks noGrp="1"/>
          </p:cNvSpPr>
          <p:nvPr>
            <p:ph idx="1"/>
          </p:nvPr>
        </p:nvSpPr>
        <p:spPr>
          <a:xfrm>
            <a:off x="838201" y="2209800"/>
            <a:ext cx="7696200" cy="3701422"/>
          </a:xfrm>
        </p:spPr>
        <p:txBody>
          <a:bodyPr>
            <a:normAutofit fontScale="92500" lnSpcReduction="10000"/>
          </a:bodyPr>
          <a:lstStyle/>
          <a:p>
            <a:r>
              <a:rPr lang="en-US" sz="2800" dirty="0"/>
              <a:t>Turn yourself into a walking encyclopedia of community resources.  A good case manager can pick up the phone and get problems solved.  To do that, you have to maintain great relationships with everyone from a caseworker at DHS to the front desk at an emergency food program. </a:t>
            </a:r>
          </a:p>
          <a:p>
            <a:r>
              <a:rPr lang="en-US" sz="2800" dirty="0"/>
              <a:t>Don’t underestimate the power of bringing donuts. </a:t>
            </a:r>
          </a:p>
        </p:txBody>
      </p:sp>
    </p:spTree>
    <p:extLst>
      <p:ext uri="{BB962C8B-B14F-4D97-AF65-F5344CB8AC3E}">
        <p14:creationId xmlns:p14="http://schemas.microsoft.com/office/powerpoint/2010/main" val="36567496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sz="3200" dirty="0">
                <a:effectLst>
                  <a:outerShdw blurRad="38100" dist="38100" dir="2700000" algn="tl">
                    <a:srgbClr val="000000">
                      <a:alpha val="43137"/>
                    </a:srgbClr>
                  </a:outerShdw>
                </a:effectLst>
              </a:rPr>
              <a:t>14.  You don’t know better.</a:t>
            </a:r>
          </a:p>
        </p:txBody>
      </p:sp>
      <p:sp>
        <p:nvSpPr>
          <p:cNvPr id="2" name="Content Placeholder 1"/>
          <p:cNvSpPr>
            <a:spLocks noGrp="1"/>
          </p:cNvSpPr>
          <p:nvPr>
            <p:ph idx="1"/>
          </p:nvPr>
        </p:nvSpPr>
        <p:spPr>
          <a:xfrm>
            <a:off x="592666" y="2057400"/>
            <a:ext cx="7391400" cy="4006222"/>
          </a:xfrm>
        </p:spPr>
        <p:txBody>
          <a:bodyPr>
            <a:normAutofit/>
          </a:bodyPr>
          <a:lstStyle/>
          <a:p>
            <a:r>
              <a:rPr lang="en-US" sz="2400" dirty="0"/>
              <a:t>As you get to know your client, you may feel you should discourage some of their relationships.  Maybe their family or their girlfriend have a lot of problems themselves.  Someday they will not be “in a program” but these relationships will still be there.</a:t>
            </a:r>
            <a:endParaRPr lang="en-US" dirty="0"/>
          </a:p>
          <a:p>
            <a:r>
              <a:rPr lang="en-US" sz="2400" dirty="0"/>
              <a:t>Encourage them to include their family or significant others in the reentry process. With your client’s permission, be ready to talk with family members and use them as a resource. </a:t>
            </a:r>
          </a:p>
        </p:txBody>
      </p:sp>
    </p:spTree>
    <p:extLst>
      <p:ext uri="{BB962C8B-B14F-4D97-AF65-F5344CB8AC3E}">
        <p14:creationId xmlns:p14="http://schemas.microsoft.com/office/powerpoint/2010/main" val="5317790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normAutofit/>
          </a:bodyPr>
          <a:lstStyle/>
          <a:p>
            <a:r>
              <a:rPr lang="en-US" b="1" dirty="0"/>
              <a:t>15. You win a few, you lose…. </a:t>
            </a:r>
            <a:endParaRPr lang="en-US" dirty="0"/>
          </a:p>
        </p:txBody>
      </p:sp>
      <p:sp>
        <p:nvSpPr>
          <p:cNvPr id="2" name="Content Placeholder 1"/>
          <p:cNvSpPr>
            <a:spLocks noGrp="1"/>
          </p:cNvSpPr>
          <p:nvPr>
            <p:ph idx="1"/>
          </p:nvPr>
        </p:nvSpPr>
        <p:spPr/>
        <p:txBody>
          <a:bodyPr>
            <a:normAutofit/>
          </a:bodyPr>
          <a:lstStyle/>
          <a:p>
            <a:pPr lvl="0"/>
            <a:r>
              <a:rPr lang="en-US" sz="2000" dirty="0"/>
              <a:t>Don’t take it personally.  Your impact on any single client is small, compared to the impact of everything that has happened to them up to this point—their family, their friends, their neighborhood, their culture, their addictions, their mental health issues, their time in prison.</a:t>
            </a:r>
          </a:p>
          <a:p>
            <a:pPr lvl="0"/>
            <a:r>
              <a:rPr lang="en-US" sz="2000" dirty="0"/>
              <a:t> Don’t be discouraged when the client you had high hopes for ends up back in trouble.  And welcome him back when the time comes.  You will have many successes to feel good about.</a:t>
            </a:r>
          </a:p>
          <a:p>
            <a:endParaRPr lang="en-US" dirty="0"/>
          </a:p>
        </p:txBody>
      </p:sp>
    </p:spTree>
    <p:extLst>
      <p:ext uri="{BB962C8B-B14F-4D97-AF65-F5344CB8AC3E}">
        <p14:creationId xmlns:p14="http://schemas.microsoft.com/office/powerpoint/2010/main" val="8354932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2362200"/>
          </a:xfrm>
        </p:spPr>
        <p:txBody>
          <a:bodyPr>
            <a:normAutofit/>
          </a:bodyPr>
          <a:lstStyle/>
          <a:p>
            <a:r>
              <a:rPr lang="en-US" sz="3600" dirty="0">
                <a:solidFill>
                  <a:schemeClr val="accent2">
                    <a:lumMod val="50000"/>
                  </a:schemeClr>
                </a:solidFill>
                <a:effectLst>
                  <a:outerShdw blurRad="38100" dist="38100" dir="2700000" algn="tl">
                    <a:srgbClr val="000000">
                      <a:alpha val="43137"/>
                    </a:srgbClr>
                  </a:outerShdw>
                </a:effectLst>
              </a:rPr>
              <a:t>1.  Reentry is the art of coaxing your clients to mimic a middle-class lifestyle, without the financial or social resources to do so</a:t>
            </a:r>
            <a:r>
              <a:rPr lang="en-US" sz="3600" b="1" dirty="0">
                <a:solidFill>
                  <a:schemeClr val="accent2">
                    <a:lumMod val="50000"/>
                  </a:schemeClr>
                </a:solidFill>
              </a:rPr>
              <a:t>.</a:t>
            </a:r>
            <a:endParaRPr lang="en-US" sz="3600" dirty="0">
              <a:solidFill>
                <a:schemeClr val="accent2">
                  <a:lumMod val="50000"/>
                </a:schemeClr>
              </a:solidFill>
            </a:endParaRPr>
          </a:p>
        </p:txBody>
      </p:sp>
      <p:graphicFrame>
        <p:nvGraphicFramePr>
          <p:cNvPr id="15" name="Content Placeholder 2">
            <a:extLst>
              <a:ext uri="{FF2B5EF4-FFF2-40B4-BE49-F238E27FC236}">
                <a16:creationId xmlns:a16="http://schemas.microsoft.com/office/drawing/2014/main" id="{BBF468FA-AF29-4463-94F2-B2C0012DD93F}"/>
              </a:ext>
            </a:extLst>
          </p:cNvPr>
          <p:cNvGraphicFramePr>
            <a:graphicFrameLocks noGrp="1"/>
          </p:cNvGraphicFramePr>
          <p:nvPr>
            <p:ph idx="1"/>
            <p:extLst>
              <p:ext uri="{D42A27DB-BD31-4B8C-83A1-F6EECF244321}">
                <p14:modId xmlns:p14="http://schemas.microsoft.com/office/powerpoint/2010/main" val="1887077423"/>
              </p:ext>
            </p:extLst>
          </p:nvPr>
        </p:nvGraphicFramePr>
        <p:xfrm>
          <a:off x="838200" y="2286000"/>
          <a:ext cx="7136618" cy="41148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2409360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8243EB-C170-4865-9882-6AF19FF687F8}"/>
              </a:ext>
            </a:extLst>
          </p:cNvPr>
          <p:cNvSpPr>
            <a:spLocks noGrp="1"/>
          </p:cNvSpPr>
          <p:nvPr>
            <p:ph type="title"/>
          </p:nvPr>
        </p:nvSpPr>
        <p:spPr/>
        <p:txBody>
          <a:bodyPr>
            <a:normAutofit/>
          </a:bodyPr>
          <a:lstStyle/>
          <a:p>
            <a:r>
              <a:rPr lang="en-US" dirty="0"/>
              <a:t>What are some hallmarks of that “middle class” lifestyle? </a:t>
            </a:r>
          </a:p>
        </p:txBody>
      </p:sp>
      <p:sp>
        <p:nvSpPr>
          <p:cNvPr id="3" name="Content Placeholder 2">
            <a:extLst>
              <a:ext uri="{FF2B5EF4-FFF2-40B4-BE49-F238E27FC236}">
                <a16:creationId xmlns:a16="http://schemas.microsoft.com/office/drawing/2014/main" id="{5372ADDD-AE8D-4AF6-82FB-DAD978D7A94F}"/>
              </a:ext>
            </a:extLst>
          </p:cNvPr>
          <p:cNvSpPr>
            <a:spLocks noGrp="1"/>
          </p:cNvSpPr>
          <p:nvPr>
            <p:ph idx="1"/>
          </p:nvPr>
        </p:nvSpPr>
        <p:spPr>
          <a:xfrm>
            <a:off x="609599" y="1922193"/>
            <a:ext cx="6347714" cy="582610"/>
          </a:xfrm>
        </p:spPr>
        <p:txBody>
          <a:bodyPr>
            <a:normAutofit/>
          </a:bodyPr>
          <a:lstStyle/>
          <a:p>
            <a:r>
              <a:rPr lang="en-US" sz="2000" dirty="0"/>
              <a:t>Living in decent, safe housing; </a:t>
            </a:r>
          </a:p>
          <a:p>
            <a:endParaRPr lang="en-US" sz="2400" dirty="0"/>
          </a:p>
        </p:txBody>
      </p:sp>
      <p:sp>
        <p:nvSpPr>
          <p:cNvPr id="10" name="Content Placeholder 2">
            <a:extLst>
              <a:ext uri="{FF2B5EF4-FFF2-40B4-BE49-F238E27FC236}">
                <a16:creationId xmlns:a16="http://schemas.microsoft.com/office/drawing/2014/main" id="{2F5CF17C-D402-4450-B67B-10F3DF1D5ECB}"/>
              </a:ext>
            </a:extLst>
          </p:cNvPr>
          <p:cNvSpPr txBox="1">
            <a:spLocks/>
          </p:cNvSpPr>
          <p:nvPr/>
        </p:nvSpPr>
        <p:spPr>
          <a:xfrm>
            <a:off x="609599" y="2548209"/>
            <a:ext cx="6347714" cy="582610"/>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dirty="0"/>
              <a:t>Caring for children financially, physically, and emotionally</a:t>
            </a:r>
          </a:p>
        </p:txBody>
      </p:sp>
      <p:sp>
        <p:nvSpPr>
          <p:cNvPr id="11" name="Content Placeholder 2">
            <a:extLst>
              <a:ext uri="{FF2B5EF4-FFF2-40B4-BE49-F238E27FC236}">
                <a16:creationId xmlns:a16="http://schemas.microsoft.com/office/drawing/2014/main" id="{F3E67AE8-D758-41EE-8710-A88149B1138A}"/>
              </a:ext>
            </a:extLst>
          </p:cNvPr>
          <p:cNvSpPr txBox="1">
            <a:spLocks/>
          </p:cNvSpPr>
          <p:nvPr/>
        </p:nvSpPr>
        <p:spPr>
          <a:xfrm>
            <a:off x="592665" y="3429000"/>
            <a:ext cx="6347714" cy="902238"/>
          </a:xfrm>
          <a:prstGeom prst="rect">
            <a:avLst/>
          </a:prstGeom>
        </p:spPr>
        <p:txBody>
          <a:bodyPr vert="horz" lIns="91440" tIns="45720" rIns="91440" bIns="45720" rtlCol="0">
            <a:normAutofit fontScale="62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3400" dirty="0"/>
              <a:t>Taking care of your business—opening mail, paying parking tickets, voting, visiting your grandmother</a:t>
            </a:r>
          </a:p>
          <a:p>
            <a:endParaRPr lang="en-US" sz="2400" dirty="0"/>
          </a:p>
        </p:txBody>
      </p:sp>
      <p:sp>
        <p:nvSpPr>
          <p:cNvPr id="12" name="Content Placeholder 2">
            <a:extLst>
              <a:ext uri="{FF2B5EF4-FFF2-40B4-BE49-F238E27FC236}">
                <a16:creationId xmlns:a16="http://schemas.microsoft.com/office/drawing/2014/main" id="{FA141F86-4EBC-4476-BF07-96444F462AC8}"/>
              </a:ext>
            </a:extLst>
          </p:cNvPr>
          <p:cNvSpPr txBox="1">
            <a:spLocks/>
          </p:cNvSpPr>
          <p:nvPr/>
        </p:nvSpPr>
        <p:spPr>
          <a:xfrm>
            <a:off x="592665" y="4427551"/>
            <a:ext cx="6347714" cy="582610"/>
          </a:xfrm>
          <a:prstGeom prst="rect">
            <a:avLst/>
          </a:prstGeom>
        </p:spPr>
        <p:txBody>
          <a:bodyPr vert="horz" lIns="91440" tIns="45720" rIns="91440" bIns="45720" rtlCol="0">
            <a:normAutofit fontScale="77500" lnSpcReduction="20000"/>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400" dirty="0"/>
              <a:t>Obtaining a post-high school education or vocational training, resulting in a legal way to earn a living</a:t>
            </a:r>
          </a:p>
          <a:p>
            <a:endParaRPr lang="en-US" sz="2400" dirty="0"/>
          </a:p>
        </p:txBody>
      </p:sp>
      <p:sp>
        <p:nvSpPr>
          <p:cNvPr id="13" name="Content Placeholder 2">
            <a:extLst>
              <a:ext uri="{FF2B5EF4-FFF2-40B4-BE49-F238E27FC236}">
                <a16:creationId xmlns:a16="http://schemas.microsoft.com/office/drawing/2014/main" id="{38ED212F-CF63-4BAD-B86B-8F29BF77948F}"/>
              </a:ext>
            </a:extLst>
          </p:cNvPr>
          <p:cNvSpPr txBox="1">
            <a:spLocks/>
          </p:cNvSpPr>
          <p:nvPr/>
        </p:nvSpPr>
        <p:spPr>
          <a:xfrm>
            <a:off x="626533" y="5106474"/>
            <a:ext cx="6347714" cy="1751526"/>
          </a:xfrm>
          <a:prstGeom prst="rect">
            <a:avLst/>
          </a:prstGeom>
        </p:spPr>
        <p:txBody>
          <a:bodyPr vert="horz" lIns="91440" tIns="45720" rIns="91440" bIns="45720" rtlCol="0">
            <a:no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2000" dirty="0"/>
              <a:t>Able to comfortably handle yourself in a variety of social and professional situations – being able to speak standard English, shaking hands, making eye contact, smiling</a:t>
            </a:r>
          </a:p>
          <a:p>
            <a:endParaRPr lang="en-US" sz="2400" dirty="0"/>
          </a:p>
        </p:txBody>
      </p:sp>
    </p:spTree>
    <p:extLst>
      <p:ext uri="{BB962C8B-B14F-4D97-AF65-F5344CB8AC3E}">
        <p14:creationId xmlns:p14="http://schemas.microsoft.com/office/powerpoint/2010/main" val="23207204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0">
                                            <p:txEl>
                                              <p:pRg st="0" end="0"/>
                                            </p:txEl>
                                          </p:spTgt>
                                        </p:tgtEl>
                                        <p:attrNameLst>
                                          <p:attrName>style.visibility</p:attrName>
                                        </p:attrNameLst>
                                      </p:cBhvr>
                                      <p:to>
                                        <p:strVal val="visible"/>
                                      </p:to>
                                    </p:set>
                                    <p:anim calcmode="lin" valueType="num">
                                      <p:cBhvr additive="base">
                                        <p:cTn id="13" dur="500" fill="hold"/>
                                        <p:tgtEl>
                                          <p:spTgt spid="10">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0">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1">
                                            <p:txEl>
                                              <p:pRg st="0" end="0"/>
                                            </p:txEl>
                                          </p:spTgt>
                                        </p:tgtEl>
                                        <p:attrNameLst>
                                          <p:attrName>style.visibility</p:attrName>
                                        </p:attrNameLst>
                                      </p:cBhvr>
                                      <p:to>
                                        <p:strVal val="visible"/>
                                      </p:to>
                                    </p:set>
                                    <p:anim calcmode="lin" valueType="num">
                                      <p:cBhvr additive="base">
                                        <p:cTn id="19" dur="500" fill="hold"/>
                                        <p:tgtEl>
                                          <p:spTgt spid="11">
                                            <p:txEl>
                                              <p:pRg st="0" end="0"/>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1">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2">
                                            <p:txEl>
                                              <p:pRg st="0" end="0"/>
                                            </p:txEl>
                                          </p:spTgt>
                                        </p:tgtEl>
                                        <p:attrNameLst>
                                          <p:attrName>style.visibility</p:attrName>
                                        </p:attrNameLst>
                                      </p:cBhvr>
                                      <p:to>
                                        <p:strVal val="visible"/>
                                      </p:to>
                                    </p:set>
                                    <p:anim calcmode="lin" valueType="num">
                                      <p:cBhvr additive="base">
                                        <p:cTn id="25" dur="500" fill="hold"/>
                                        <p:tgtEl>
                                          <p:spTgt spid="12">
                                            <p:txEl>
                                              <p:pRg st="0" end="0"/>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
                                            <p:txEl>
                                              <p:pRg st="0" end="0"/>
                                            </p:txEl>
                                          </p:spTgt>
                                        </p:tgtEl>
                                        <p:attrNameLst>
                                          <p:attrName>style.visibility</p:attrName>
                                        </p:attrNameLst>
                                      </p:cBhvr>
                                      <p:to>
                                        <p:strVal val="visible"/>
                                      </p:to>
                                    </p:set>
                                    <p:anim calcmode="lin" valueType="num">
                                      <p:cBhvr additive="base">
                                        <p:cTn id="31" dur="500" fill="hold"/>
                                        <p:tgtEl>
                                          <p:spTgt spid="13">
                                            <p:txEl>
                                              <p:pRg st="0" end="0"/>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10" grpId="0" build="p"/>
      <p:bldP spid="11" grpId="0" build="p"/>
      <p:bldP spid="12" grpId="0" build="p"/>
      <p:bldP spid="1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8CF350-9B3E-436B-BFC6-679DD334F294}"/>
              </a:ext>
            </a:extLst>
          </p:cNvPr>
          <p:cNvSpPr>
            <a:spLocks noGrp="1"/>
          </p:cNvSpPr>
          <p:nvPr>
            <p:ph type="title"/>
          </p:nvPr>
        </p:nvSpPr>
        <p:spPr/>
        <p:txBody>
          <a:bodyPr/>
          <a:lstStyle/>
          <a:p>
            <a:r>
              <a:rPr lang="en-US" dirty="0"/>
              <a:t>You aren’t asking them to change a thing….</a:t>
            </a:r>
          </a:p>
        </p:txBody>
      </p:sp>
      <p:sp>
        <p:nvSpPr>
          <p:cNvPr id="3" name="Content Placeholder 2">
            <a:extLst>
              <a:ext uri="{FF2B5EF4-FFF2-40B4-BE49-F238E27FC236}">
                <a16:creationId xmlns:a16="http://schemas.microsoft.com/office/drawing/2014/main" id="{B199FE62-E291-4D3C-AA1F-3AC75ED2BA15}"/>
              </a:ext>
            </a:extLst>
          </p:cNvPr>
          <p:cNvSpPr>
            <a:spLocks noGrp="1"/>
          </p:cNvSpPr>
          <p:nvPr>
            <p:ph idx="1"/>
          </p:nvPr>
        </p:nvSpPr>
        <p:spPr>
          <a:xfrm>
            <a:off x="609599" y="2160591"/>
            <a:ext cx="6347714" cy="2106610"/>
          </a:xfrm>
        </p:spPr>
        <p:txBody>
          <a:bodyPr>
            <a:normAutofit/>
          </a:bodyPr>
          <a:lstStyle/>
          <a:p>
            <a:pPr marL="0" indent="0">
              <a:spcBef>
                <a:spcPct val="0"/>
              </a:spcBef>
              <a:buNone/>
            </a:pPr>
            <a:r>
              <a:rPr lang="en-US" sz="3600" dirty="0">
                <a:solidFill>
                  <a:schemeClr val="accent1"/>
                </a:solidFill>
                <a:latin typeface="+mj-lt"/>
                <a:ea typeface="+mj-ea"/>
                <a:cs typeface="+mj-cs"/>
              </a:rPr>
              <a:t>You're asking them to expand their repertoire…</a:t>
            </a:r>
          </a:p>
        </p:txBody>
      </p:sp>
      <p:sp>
        <p:nvSpPr>
          <p:cNvPr id="4" name="Content Placeholder 2">
            <a:extLst>
              <a:ext uri="{FF2B5EF4-FFF2-40B4-BE49-F238E27FC236}">
                <a16:creationId xmlns:a16="http://schemas.microsoft.com/office/drawing/2014/main" id="{54FB61A3-D0B5-48EA-AFC4-946824CFE6D5}"/>
              </a:ext>
            </a:extLst>
          </p:cNvPr>
          <p:cNvSpPr txBox="1">
            <a:spLocks/>
          </p:cNvSpPr>
          <p:nvPr/>
        </p:nvSpPr>
        <p:spPr>
          <a:xfrm>
            <a:off x="609598" y="4328059"/>
            <a:ext cx="6347714" cy="2106610"/>
          </a:xfrm>
          <a:prstGeom prst="rect">
            <a:avLst/>
          </a:prstGeom>
        </p:spPr>
        <p:txBody>
          <a:bodyPr vert="horz" lIns="91440" tIns="45720" rIns="91440" bIns="45720" rtlCol="0">
            <a:normAutofit/>
          </a:bodyPr>
          <a:lst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a:lstStyle>
          <a:p>
            <a:r>
              <a:rPr lang="en-US" sz="4400" b="1" i="1" dirty="0">
                <a:solidFill>
                  <a:schemeClr val="accent1"/>
                </a:solidFill>
                <a:latin typeface="+mj-lt"/>
                <a:ea typeface="+mj-ea"/>
                <a:cs typeface="+mj-cs"/>
              </a:rPr>
              <a:t>So they have a life not worth losing.</a:t>
            </a:r>
          </a:p>
        </p:txBody>
      </p:sp>
    </p:spTree>
    <p:extLst>
      <p:ext uri="{BB962C8B-B14F-4D97-AF65-F5344CB8AC3E}">
        <p14:creationId xmlns:p14="http://schemas.microsoft.com/office/powerpoint/2010/main" val="22780673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53" presetClass="entr" presetSubtype="16"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000" dirty="0">
                <a:effectLst>
                  <a:outerShdw blurRad="38100" dist="38100" dir="2700000" algn="tl">
                    <a:srgbClr val="000000">
                      <a:alpha val="43137"/>
                    </a:srgbClr>
                  </a:outerShdw>
                </a:effectLst>
              </a:rPr>
              <a:t>2. Everyone is worth more than the worst thing he ever did. </a:t>
            </a:r>
          </a:p>
        </p:txBody>
      </p:sp>
      <p:sp>
        <p:nvSpPr>
          <p:cNvPr id="3" name="Content Placeholder 2"/>
          <p:cNvSpPr>
            <a:spLocks noGrp="1"/>
          </p:cNvSpPr>
          <p:nvPr>
            <p:ph idx="1"/>
          </p:nvPr>
        </p:nvSpPr>
        <p:spPr>
          <a:xfrm>
            <a:off x="609599" y="3048000"/>
            <a:ext cx="7670018" cy="4328890"/>
          </a:xfrm>
        </p:spPr>
        <p:txBody>
          <a:bodyPr>
            <a:normAutofit/>
          </a:bodyPr>
          <a:lstStyle/>
          <a:p>
            <a:pPr lvl="0"/>
            <a:r>
              <a:rPr lang="en-US" sz="2400" dirty="0"/>
              <a:t>If you don’t believe this, </a:t>
            </a:r>
            <a:r>
              <a:rPr lang="en-US" sz="2400" i="1" dirty="0"/>
              <a:t>don’t work in reentry</a:t>
            </a:r>
            <a:r>
              <a:rPr lang="en-US" sz="2400" dirty="0"/>
              <a:t>. </a:t>
            </a:r>
          </a:p>
          <a:p>
            <a:pPr lvl="0"/>
            <a:r>
              <a:rPr lang="en-US" sz="2400" dirty="0"/>
              <a:t> The purpose of reentry services is not to punish or judge clients, to attempt to hold them accountable for past behaviors, or to create burdensome rules. </a:t>
            </a:r>
          </a:p>
          <a:p>
            <a:pPr lvl="0"/>
            <a:r>
              <a:rPr lang="en-US" sz="2400" dirty="0"/>
              <a:t>You are not a junior parole officer.</a:t>
            </a:r>
            <a:endParaRPr lang="en-US" dirty="0"/>
          </a:p>
        </p:txBody>
      </p:sp>
    </p:spTree>
    <p:extLst>
      <p:ext uri="{BB962C8B-B14F-4D97-AF65-F5344CB8AC3E}">
        <p14:creationId xmlns:p14="http://schemas.microsoft.com/office/powerpoint/2010/main" val="781472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800" dirty="0">
                <a:effectLst>
                  <a:outerShdw blurRad="38100" dist="38100" dir="2700000" algn="tl">
                    <a:srgbClr val="000000">
                      <a:alpha val="43137"/>
                    </a:srgbClr>
                  </a:outerShdw>
                </a:effectLst>
              </a:rPr>
              <a:t>3</a:t>
            </a:r>
            <a:r>
              <a:rPr lang="en-US" sz="4000" dirty="0">
                <a:effectLst>
                  <a:outerShdw blurRad="38100" dist="38100" dir="2700000" algn="tl">
                    <a:srgbClr val="000000">
                      <a:alpha val="43137"/>
                    </a:srgbClr>
                  </a:outerShdw>
                </a:effectLst>
              </a:rPr>
              <a:t>.  Reentry is a </a:t>
            </a:r>
            <a:r>
              <a:rPr lang="en-US" sz="4000" i="1" dirty="0">
                <a:effectLst>
                  <a:outerShdw blurRad="38100" dist="38100" dir="2700000" algn="tl">
                    <a:srgbClr val="000000">
                      <a:alpha val="43137"/>
                    </a:srgbClr>
                  </a:outerShdw>
                </a:effectLst>
              </a:rPr>
              <a:t>process</a:t>
            </a:r>
            <a:r>
              <a:rPr lang="en-US" sz="4000" dirty="0">
                <a:effectLst>
                  <a:outerShdw blurRad="38100" dist="38100" dir="2700000" algn="tl">
                    <a:srgbClr val="000000">
                      <a:alpha val="43137"/>
                    </a:srgbClr>
                  </a:outerShdw>
                </a:effectLst>
              </a:rPr>
              <a:t>, not a program.</a:t>
            </a:r>
          </a:p>
        </p:txBody>
      </p:sp>
      <p:sp>
        <p:nvSpPr>
          <p:cNvPr id="3" name="Content Placeholder 2"/>
          <p:cNvSpPr>
            <a:spLocks noGrp="1"/>
          </p:cNvSpPr>
          <p:nvPr>
            <p:ph idx="1"/>
          </p:nvPr>
        </p:nvSpPr>
        <p:spPr>
          <a:xfrm>
            <a:off x="762000" y="2286000"/>
            <a:ext cx="6781800" cy="4252690"/>
          </a:xfrm>
        </p:spPr>
        <p:txBody>
          <a:bodyPr>
            <a:normAutofit/>
          </a:bodyPr>
          <a:lstStyle/>
          <a:p>
            <a:pPr lvl="0"/>
            <a:r>
              <a:rPr lang="en-US" sz="2150" b="1" dirty="0"/>
              <a:t>The process of readjusting to society may go on for several years</a:t>
            </a:r>
            <a:r>
              <a:rPr lang="en-US" sz="2150" dirty="0"/>
              <a:t>.  No program is a “silver bullet” and no program ever “fixed” anyone.  </a:t>
            </a:r>
          </a:p>
          <a:p>
            <a:pPr lvl="0"/>
            <a:r>
              <a:rPr lang="en-US" sz="2150" dirty="0"/>
              <a:t>Clients are individuals, and although many may be dealing with similar circumstances, histories, and obstacles, every individual you work with has his or her own story. </a:t>
            </a:r>
          </a:p>
          <a:p>
            <a:pPr lvl="0"/>
            <a:r>
              <a:rPr lang="en-US" sz="2150" dirty="0"/>
              <a:t>The process of change is well-documented and doesn’t necessarily happen over a few months, but over years of experience, trial and error</a:t>
            </a:r>
            <a:r>
              <a:rPr lang="en-US" dirty="0"/>
              <a:t>.</a:t>
            </a:r>
          </a:p>
          <a:p>
            <a:endParaRPr lang="en-US" dirty="0"/>
          </a:p>
        </p:txBody>
      </p:sp>
    </p:spTree>
    <p:extLst>
      <p:ext uri="{BB962C8B-B14F-4D97-AF65-F5344CB8AC3E}">
        <p14:creationId xmlns:p14="http://schemas.microsoft.com/office/powerpoint/2010/main" val="35237091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400" dirty="0">
                <a:effectLst>
                  <a:outerShdw blurRad="38100" dist="38100" dir="2700000" algn="tl">
                    <a:srgbClr val="000000">
                      <a:alpha val="43137"/>
                    </a:srgbClr>
                  </a:outerShdw>
                </a:effectLst>
              </a:rPr>
              <a:t>4.  Trauma is real.</a:t>
            </a:r>
            <a:br>
              <a:rPr lang="en-US" sz="3200" dirty="0">
                <a:effectLst>
                  <a:outerShdw blurRad="38100" dist="38100" dir="2700000" algn="tl">
                    <a:srgbClr val="000000">
                      <a:alpha val="43137"/>
                    </a:srgbClr>
                  </a:outerShdw>
                </a:effectLst>
              </a:rPr>
            </a:br>
            <a:endParaRPr lang="en-US" sz="3200" dirty="0">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normAutofit lnSpcReduction="10000"/>
          </a:bodyPr>
          <a:lstStyle/>
          <a:p>
            <a:pPr lvl="0"/>
            <a:r>
              <a:rPr lang="en-US" sz="2400" dirty="0"/>
              <a:t>The experience of being incarcerated is traumatic.</a:t>
            </a:r>
          </a:p>
          <a:p>
            <a:pPr lvl="0"/>
            <a:r>
              <a:rPr lang="en-US" sz="2400" dirty="0"/>
              <a:t>Read everything you can on trauma and on trauma-informed therapy, to get a good understanding of what trauma is, and how it affects both the mind and the body.  </a:t>
            </a:r>
          </a:p>
          <a:p>
            <a:pPr lvl="0"/>
            <a:r>
              <a:rPr lang="en-US" sz="2400" dirty="0"/>
              <a:t>Rather than asking “what did you do?” trauma-informed therapy asks, “what happened to you?”</a:t>
            </a:r>
            <a:endParaRPr lang="en-US" dirty="0"/>
          </a:p>
        </p:txBody>
      </p:sp>
    </p:spTree>
    <p:extLst>
      <p:ext uri="{BB962C8B-B14F-4D97-AF65-F5344CB8AC3E}">
        <p14:creationId xmlns:p14="http://schemas.microsoft.com/office/powerpoint/2010/main" val="12607733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C087E1-66E7-4592-ADD6-264037152BB0}"/>
              </a:ext>
            </a:extLst>
          </p:cNvPr>
          <p:cNvSpPr>
            <a:spLocks noGrp="1"/>
          </p:cNvSpPr>
          <p:nvPr>
            <p:ph type="title"/>
          </p:nvPr>
        </p:nvSpPr>
        <p:spPr>
          <a:xfrm>
            <a:off x="609599" y="609600"/>
            <a:ext cx="6347713" cy="1905000"/>
          </a:xfrm>
        </p:spPr>
        <p:txBody>
          <a:bodyPr>
            <a:normAutofit fontScale="90000"/>
          </a:bodyPr>
          <a:lstStyle/>
          <a:p>
            <a:r>
              <a:rPr lang="en-US" dirty="0"/>
              <a:t>5. The Dept. of Human Services is the silent partner of every human services program.</a:t>
            </a:r>
          </a:p>
        </p:txBody>
      </p:sp>
      <p:sp>
        <p:nvSpPr>
          <p:cNvPr id="3" name="Content Placeholder 2">
            <a:extLst>
              <a:ext uri="{FF2B5EF4-FFF2-40B4-BE49-F238E27FC236}">
                <a16:creationId xmlns:a16="http://schemas.microsoft.com/office/drawing/2014/main" id="{E516683A-ED80-4298-81E8-F2CD6C4B3D0F}"/>
              </a:ext>
            </a:extLst>
          </p:cNvPr>
          <p:cNvSpPr>
            <a:spLocks noGrp="1"/>
          </p:cNvSpPr>
          <p:nvPr>
            <p:ph idx="1"/>
          </p:nvPr>
        </p:nvSpPr>
        <p:spPr>
          <a:xfrm>
            <a:off x="609599" y="2514600"/>
            <a:ext cx="6347714" cy="3526763"/>
          </a:xfrm>
        </p:spPr>
        <p:txBody>
          <a:bodyPr>
            <a:normAutofit/>
          </a:bodyPr>
          <a:lstStyle/>
          <a:p>
            <a:r>
              <a:rPr lang="en-US" dirty="0"/>
              <a:t>Men and women leave prison with $40 and a bus ticket.  Unless they are returning to family who will support them even temporarily, they will need to depend on welfare, Medicaid, and SNAP benefits.</a:t>
            </a:r>
          </a:p>
          <a:p>
            <a:r>
              <a:rPr lang="en-US" dirty="0"/>
              <a:t>It is CRITICALLY important that you understand the rules, practices, and regulations around these benefits.</a:t>
            </a:r>
          </a:p>
          <a:p>
            <a:r>
              <a:rPr lang="en-US" dirty="0"/>
              <a:t>Do not be afraid to ask for a Fair Hearing.</a:t>
            </a:r>
          </a:p>
          <a:p>
            <a:r>
              <a:rPr lang="en-US" dirty="0"/>
              <a:t>Do not expect your client to navigate the application and eligibility process themselves.</a:t>
            </a:r>
          </a:p>
          <a:p>
            <a:endParaRPr lang="en-US" dirty="0"/>
          </a:p>
        </p:txBody>
      </p:sp>
    </p:spTree>
    <p:extLst>
      <p:ext uri="{BB962C8B-B14F-4D97-AF65-F5344CB8AC3E}">
        <p14:creationId xmlns:p14="http://schemas.microsoft.com/office/powerpoint/2010/main" val="376070841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68096" y="585216"/>
            <a:ext cx="6013704" cy="1499616"/>
          </a:xfrm>
        </p:spPr>
        <p:txBody>
          <a:bodyPr>
            <a:normAutofit/>
          </a:bodyPr>
          <a:lstStyle/>
          <a:p>
            <a:r>
              <a:rPr lang="en-US" dirty="0">
                <a:effectLst>
                  <a:outerShdw blurRad="38100" dist="38100" dir="2700000" algn="tl">
                    <a:srgbClr val="000000">
                      <a:alpha val="43137"/>
                    </a:srgbClr>
                  </a:outerShdw>
                </a:effectLst>
              </a:rPr>
              <a:t>6.  Remember who your client is</a:t>
            </a:r>
          </a:p>
        </p:txBody>
      </p:sp>
      <p:sp>
        <p:nvSpPr>
          <p:cNvPr id="3" name="Content Placeholder 2"/>
          <p:cNvSpPr>
            <a:spLocks noGrp="1"/>
          </p:cNvSpPr>
          <p:nvPr>
            <p:ph idx="1"/>
          </p:nvPr>
        </p:nvSpPr>
        <p:spPr>
          <a:xfrm>
            <a:off x="768096" y="1828800"/>
            <a:ext cx="6013703" cy="4480560"/>
          </a:xfrm>
        </p:spPr>
        <p:txBody>
          <a:bodyPr>
            <a:normAutofit/>
          </a:bodyPr>
          <a:lstStyle/>
          <a:p>
            <a:pPr lvl="0"/>
            <a:r>
              <a:rPr lang="en-US" dirty="0"/>
              <a:t>This can be more difficult than it sounds.</a:t>
            </a:r>
            <a:r>
              <a:rPr lang="en-US" b="1" dirty="0"/>
              <a:t>  Your client is entitled to confidentiality.  </a:t>
            </a:r>
            <a:r>
              <a:rPr lang="en-US" dirty="0"/>
              <a:t>It is essential to maintain good working relationships with community supervision, correctional agencies and others that have control over your client’s life.  However, UNLESS YOU HAVE A SIGNED RELEASE OR ARE A MANDATED REPORTER, you are not at liberty to provide information about your client—not to employers, landlords, teachers, treatment providers, family members, or other clients. </a:t>
            </a:r>
          </a:p>
          <a:p>
            <a:pPr lvl="0"/>
            <a:r>
              <a:rPr lang="en-US" dirty="0"/>
              <a:t>Be sure your client is aware to whom you </a:t>
            </a:r>
            <a:r>
              <a:rPr lang="en-US" i="1" dirty="0"/>
              <a:t>are</a:t>
            </a:r>
            <a:r>
              <a:rPr lang="en-US" dirty="0"/>
              <a:t> required to provide information.</a:t>
            </a:r>
          </a:p>
          <a:p>
            <a:endParaRPr lang="en-US" dirty="0"/>
          </a:p>
        </p:txBody>
      </p:sp>
    </p:spTree>
    <p:extLst>
      <p:ext uri="{BB962C8B-B14F-4D97-AF65-F5344CB8AC3E}">
        <p14:creationId xmlns:p14="http://schemas.microsoft.com/office/powerpoint/2010/main" val="2530972569"/>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761</TotalTime>
  <Words>2676</Words>
  <Application>Microsoft Office PowerPoint</Application>
  <PresentationFormat>On-screen Show (4:3)</PresentationFormat>
  <Paragraphs>110</Paragraphs>
  <Slides>18</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18</vt:i4>
      </vt:variant>
    </vt:vector>
  </HeadingPairs>
  <TitlesOfParts>
    <vt:vector size="23" baseType="lpstr">
      <vt:lpstr>Arial</vt:lpstr>
      <vt:lpstr>Calibri</vt:lpstr>
      <vt:lpstr>Trebuchet MS</vt:lpstr>
      <vt:lpstr>Wingdings 3</vt:lpstr>
      <vt:lpstr>Facet</vt:lpstr>
      <vt:lpstr>15 Tips for Providing Successful Service to Persons in Reentry</vt:lpstr>
      <vt:lpstr>1.  Reentry is the art of coaxing your clients to mimic a middle-class lifestyle, without the financial or social resources to do so.</vt:lpstr>
      <vt:lpstr>What are some hallmarks of that “middle class” lifestyle? </vt:lpstr>
      <vt:lpstr>You aren’t asking them to change a thing….</vt:lpstr>
      <vt:lpstr>2. Everyone is worth more than the worst thing he ever did. </vt:lpstr>
      <vt:lpstr>3.  Reentry is a process, not a program.</vt:lpstr>
      <vt:lpstr>4.  Trauma is real. </vt:lpstr>
      <vt:lpstr>5. The Dept. of Human Services is the silent partner of every human services program.</vt:lpstr>
      <vt:lpstr>6.  Remember who your client is</vt:lpstr>
      <vt:lpstr>7. Lose the word “Manipulative”</vt:lpstr>
      <vt:lpstr>8. Enabling?  I hope so…</vt:lpstr>
      <vt:lpstr>9. Be cautious of encouraging victimhood</vt:lpstr>
      <vt:lpstr>10. Four Times as Many Rewards as Sanctions</vt:lpstr>
      <vt:lpstr>11. You are not their friend.</vt:lpstr>
      <vt:lpstr>12.  You have to be a physical presence in the life of your client. </vt:lpstr>
      <vt:lpstr>13.  A good case manager makes things happen.</vt:lpstr>
      <vt:lpstr>14.  You don’t know better.</vt:lpstr>
      <vt:lpstr>15. You win a few, you lose…. </vt:lpstr>
    </vt:vector>
  </TitlesOfParts>
  <Company>Hewlett-Packard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10 Actions to Reduce Recidivism</dc:title>
  <dc:creator>Ann Graham</dc:creator>
  <cp:lastModifiedBy>Ann Graham</cp:lastModifiedBy>
  <cp:revision>47</cp:revision>
  <cp:lastPrinted>2021-06-16T11:42:04Z</cp:lastPrinted>
  <dcterms:created xsi:type="dcterms:W3CDTF">2014-03-22T01:07:40Z</dcterms:created>
  <dcterms:modified xsi:type="dcterms:W3CDTF">2022-07-27T14:53:06Z</dcterms:modified>
</cp:coreProperties>
</file>